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5" r:id="rId5"/>
    <p:sldId id="264" r:id="rId6"/>
    <p:sldId id="266" r:id="rId7"/>
    <p:sldId id="268" r:id="rId8"/>
    <p:sldId id="269" r:id="rId9"/>
    <p:sldId id="262" r:id="rId10"/>
    <p:sldId id="267" r:id="rId11"/>
    <p:sldId id="270" r:id="rId12"/>
  </p:sldIdLst>
  <p:sldSz cx="12192000" cy="6858000"/>
  <p:notesSz cx="7053263" cy="12052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Estilo oscuro 1 - Énfasis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B344D84-9AFB-497E-A393-DC336BA19D2E}" styleName="Estilo medio 3 - Énfasis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1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6AF5676-01CB-41AB-9642-32ABD51AAF2B}" type="doc">
      <dgm:prSet loTypeId="urn:microsoft.com/office/officeart/2005/8/layout/hList7" loCatId="list" qsTypeId="urn:microsoft.com/office/officeart/2005/8/quickstyle/simple1" qsCatId="simple" csTypeId="urn:microsoft.com/office/officeart/2005/8/colors/accent5_1" csCatId="accent5" phldr="1"/>
      <dgm:spPr/>
    </dgm:pt>
    <dgm:pt modelId="{E17EA8FE-A0CD-4793-AD93-C71C12CFC2C1}">
      <dgm:prSet phldrT="[Texto]" custT="1"/>
      <dgm:spPr/>
      <dgm:t>
        <a:bodyPr/>
        <a:lstStyle/>
        <a:p>
          <a:r>
            <a:rPr lang="es-CO" sz="3600" kern="1200" spc="114" dirty="0">
              <a:solidFill>
                <a:srgbClr val="17375E"/>
              </a:solidFill>
              <a:latin typeface="+mn-lt"/>
              <a:ea typeface="+mn-ea"/>
              <a:cs typeface="Arial" panose="020B0604020202020204" pitchFamily="34" charset="0"/>
            </a:rPr>
            <a:t>Intranet</a:t>
          </a:r>
        </a:p>
        <a:p>
          <a:r>
            <a:rPr lang="es-CO" sz="3600" kern="1200" spc="114" dirty="0">
              <a:solidFill>
                <a:srgbClr val="17375E"/>
              </a:solidFill>
              <a:latin typeface="+mn-lt"/>
              <a:ea typeface="+mn-ea"/>
              <a:cs typeface="Arial" panose="020B0604020202020204" pitchFamily="34" charset="0"/>
            </a:rPr>
            <a:t>35205</a:t>
          </a:r>
        </a:p>
      </dgm:t>
    </dgm:pt>
    <dgm:pt modelId="{E5500F1F-B425-4B7B-B6DE-D6EB3DEBB3F5}" type="parTrans" cxnId="{BF16D8AA-108A-44EB-923D-0EE2AD35F941}">
      <dgm:prSet/>
      <dgm:spPr/>
      <dgm:t>
        <a:bodyPr/>
        <a:lstStyle/>
        <a:p>
          <a:endParaRPr lang="es-CO"/>
        </a:p>
      </dgm:t>
    </dgm:pt>
    <dgm:pt modelId="{4CFA0A9A-A9DE-4F53-A7CC-D484E115A9C4}" type="sibTrans" cxnId="{BF16D8AA-108A-44EB-923D-0EE2AD35F941}">
      <dgm:prSet/>
      <dgm:spPr/>
      <dgm:t>
        <a:bodyPr/>
        <a:lstStyle/>
        <a:p>
          <a:endParaRPr lang="es-CO"/>
        </a:p>
      </dgm:t>
    </dgm:pt>
    <dgm:pt modelId="{90953EF4-4ECA-45DB-A77A-01AEA1E0D82E}">
      <dgm:prSet phldrT="[Texto]" custT="1"/>
      <dgm:spPr/>
      <dgm:t>
        <a:bodyPr/>
        <a:lstStyle/>
        <a:p>
          <a:r>
            <a:rPr lang="es-CO" sz="3500" kern="1200" spc="85" dirty="0">
              <a:solidFill>
                <a:srgbClr val="17375E"/>
              </a:solidFill>
              <a:latin typeface="+mn-lt"/>
              <a:ea typeface="+mn-ea"/>
              <a:cs typeface="Arial" panose="020B0604020202020204" pitchFamily="34" charset="0"/>
            </a:rPr>
            <a:t>Página Web</a:t>
          </a:r>
        </a:p>
        <a:p>
          <a:r>
            <a:rPr lang="es-CO" sz="3500" kern="1200" spc="85" dirty="0">
              <a:solidFill>
                <a:srgbClr val="17375E"/>
              </a:solidFill>
              <a:latin typeface="+mn-lt"/>
              <a:ea typeface="+mn-ea"/>
              <a:cs typeface="Arial" panose="020B0604020202020204" pitchFamily="34" charset="0"/>
            </a:rPr>
            <a:t>918</a:t>
          </a:r>
        </a:p>
      </dgm:t>
    </dgm:pt>
    <dgm:pt modelId="{5C99854B-57CD-458A-B614-9DEAFC7D3184}" type="parTrans" cxnId="{56AFCCAF-A95E-44F9-ACB9-36AED4F8BC5E}">
      <dgm:prSet/>
      <dgm:spPr/>
      <dgm:t>
        <a:bodyPr/>
        <a:lstStyle/>
        <a:p>
          <a:endParaRPr lang="es-CO"/>
        </a:p>
      </dgm:t>
    </dgm:pt>
    <dgm:pt modelId="{BC40DBE9-5E86-48CF-8720-53C1F9FA83EB}" type="sibTrans" cxnId="{56AFCCAF-A95E-44F9-ACB9-36AED4F8BC5E}">
      <dgm:prSet/>
      <dgm:spPr/>
      <dgm:t>
        <a:bodyPr/>
        <a:lstStyle/>
        <a:p>
          <a:endParaRPr lang="es-CO"/>
        </a:p>
      </dgm:t>
    </dgm:pt>
    <dgm:pt modelId="{43915708-04F1-405B-A4BF-7DE6AF213FFE}">
      <dgm:prSet phldrT="[Texto]" custT="1"/>
      <dgm:spPr/>
      <dgm:t>
        <a:bodyPr/>
        <a:lstStyle/>
        <a:p>
          <a:r>
            <a:rPr lang="es-CO" sz="3500" kern="1200" spc="85" dirty="0">
              <a:solidFill>
                <a:srgbClr val="17375E"/>
              </a:solidFill>
              <a:latin typeface="+mn-lt"/>
              <a:ea typeface="+mn-ea"/>
              <a:cs typeface="Arial" panose="020B0604020202020204" pitchFamily="34" charset="0"/>
            </a:rPr>
            <a:t>Correo Electrónico</a:t>
          </a:r>
        </a:p>
        <a:p>
          <a:r>
            <a:rPr lang="es-CO" sz="3500" kern="1200" spc="85" dirty="0">
              <a:solidFill>
                <a:srgbClr val="17375E"/>
              </a:solidFill>
              <a:latin typeface="+mn-lt"/>
              <a:ea typeface="+mn-ea"/>
              <a:cs typeface="Arial" panose="020B0604020202020204" pitchFamily="34" charset="0"/>
            </a:rPr>
            <a:t>12415</a:t>
          </a:r>
        </a:p>
      </dgm:t>
    </dgm:pt>
    <dgm:pt modelId="{15AC6E6D-E058-404B-A4A1-FFB97042D91B}" type="parTrans" cxnId="{7CA0F1FF-B305-4A47-80C3-CC85D4D26FD9}">
      <dgm:prSet/>
      <dgm:spPr/>
      <dgm:t>
        <a:bodyPr/>
        <a:lstStyle/>
        <a:p>
          <a:endParaRPr lang="es-CO"/>
        </a:p>
      </dgm:t>
    </dgm:pt>
    <dgm:pt modelId="{876406A9-F39B-4DAC-AF12-D4F8E024D442}" type="sibTrans" cxnId="{7CA0F1FF-B305-4A47-80C3-CC85D4D26FD9}">
      <dgm:prSet/>
      <dgm:spPr/>
      <dgm:t>
        <a:bodyPr/>
        <a:lstStyle/>
        <a:p>
          <a:endParaRPr lang="es-CO"/>
        </a:p>
      </dgm:t>
    </dgm:pt>
    <dgm:pt modelId="{8129DFCE-08F6-487D-9A4F-DA17B0476758}" type="pres">
      <dgm:prSet presAssocID="{E6AF5676-01CB-41AB-9642-32ABD51AAF2B}" presName="Name0" presStyleCnt="0">
        <dgm:presLayoutVars>
          <dgm:dir/>
          <dgm:resizeHandles val="exact"/>
        </dgm:presLayoutVars>
      </dgm:prSet>
      <dgm:spPr/>
    </dgm:pt>
    <dgm:pt modelId="{C28CD0CB-8C76-46A3-90E3-40036B43055D}" type="pres">
      <dgm:prSet presAssocID="{E6AF5676-01CB-41AB-9642-32ABD51AAF2B}" presName="fgShape" presStyleLbl="fgShp" presStyleIdx="0" presStyleCnt="1"/>
      <dgm:spPr/>
    </dgm:pt>
    <dgm:pt modelId="{2DA4C785-6E1A-4521-AB2D-6B0625E9DABF}" type="pres">
      <dgm:prSet presAssocID="{E6AF5676-01CB-41AB-9642-32ABD51AAF2B}" presName="linComp" presStyleCnt="0"/>
      <dgm:spPr/>
    </dgm:pt>
    <dgm:pt modelId="{1BA7EE3F-504E-40E5-B393-C3BF622037E8}" type="pres">
      <dgm:prSet presAssocID="{E17EA8FE-A0CD-4793-AD93-C71C12CFC2C1}" presName="compNode" presStyleCnt="0"/>
      <dgm:spPr/>
    </dgm:pt>
    <dgm:pt modelId="{86F33AED-E4FC-468E-A62E-EA095C17109B}" type="pres">
      <dgm:prSet presAssocID="{E17EA8FE-A0CD-4793-AD93-C71C12CFC2C1}" presName="bkgdShape" presStyleLbl="node1" presStyleIdx="0" presStyleCnt="3" custLinFactNeighborX="264" custLinFactNeighborY="-984"/>
      <dgm:spPr/>
    </dgm:pt>
    <dgm:pt modelId="{B1DA1993-08A4-42F4-A925-4ADC8CAB1BFB}" type="pres">
      <dgm:prSet presAssocID="{E17EA8FE-A0CD-4793-AD93-C71C12CFC2C1}" presName="nodeTx" presStyleLbl="node1" presStyleIdx="0" presStyleCnt="3">
        <dgm:presLayoutVars>
          <dgm:bulletEnabled val="1"/>
        </dgm:presLayoutVars>
      </dgm:prSet>
      <dgm:spPr/>
    </dgm:pt>
    <dgm:pt modelId="{C5193C7D-EFD4-4784-B052-F877BFA0EF0D}" type="pres">
      <dgm:prSet presAssocID="{E17EA8FE-A0CD-4793-AD93-C71C12CFC2C1}" presName="invisiNode" presStyleLbl="node1" presStyleIdx="0" presStyleCnt="3"/>
      <dgm:spPr/>
    </dgm:pt>
    <dgm:pt modelId="{EE9AB64C-86A7-406D-A397-8A83A27E0166}" type="pres">
      <dgm:prSet presAssocID="{E17EA8FE-A0CD-4793-AD93-C71C12CFC2C1}" presName="imagNode" presStyleLbl="fgImgPlace1" presStyleIdx="0" presStyleCnt="3" custLinFactNeighborX="851" custLinFactNeighborY="-497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BD274F9-BA6F-4EE0-8990-2F3E4924EC04}" type="pres">
      <dgm:prSet presAssocID="{4CFA0A9A-A9DE-4F53-A7CC-D484E115A9C4}" presName="sibTrans" presStyleLbl="sibTrans2D1" presStyleIdx="0" presStyleCnt="0"/>
      <dgm:spPr/>
    </dgm:pt>
    <dgm:pt modelId="{F6127ADE-66E6-41FD-8E01-CD5CBE72962C}" type="pres">
      <dgm:prSet presAssocID="{90953EF4-4ECA-45DB-A77A-01AEA1E0D82E}" presName="compNode" presStyleCnt="0"/>
      <dgm:spPr/>
    </dgm:pt>
    <dgm:pt modelId="{5149F6B9-2775-4E24-B259-2A212BD50B00}" type="pres">
      <dgm:prSet presAssocID="{90953EF4-4ECA-45DB-A77A-01AEA1E0D82E}" presName="bkgdShape" presStyleLbl="node1" presStyleIdx="1" presStyleCnt="3" custScaleX="116896"/>
      <dgm:spPr/>
    </dgm:pt>
    <dgm:pt modelId="{BD49674A-9C2E-46F8-97C7-701887CA9787}" type="pres">
      <dgm:prSet presAssocID="{90953EF4-4ECA-45DB-A77A-01AEA1E0D82E}" presName="nodeTx" presStyleLbl="node1" presStyleIdx="1" presStyleCnt="3">
        <dgm:presLayoutVars>
          <dgm:bulletEnabled val="1"/>
        </dgm:presLayoutVars>
      </dgm:prSet>
      <dgm:spPr/>
    </dgm:pt>
    <dgm:pt modelId="{E1A932E2-B417-4C30-BDBD-37D5925F0C5C}" type="pres">
      <dgm:prSet presAssocID="{90953EF4-4ECA-45DB-A77A-01AEA1E0D82E}" presName="invisiNode" presStyleLbl="node1" presStyleIdx="1" presStyleCnt="3"/>
      <dgm:spPr/>
    </dgm:pt>
    <dgm:pt modelId="{3901F490-8A49-4AFD-BD8E-ABF0823DEA80}" type="pres">
      <dgm:prSet presAssocID="{90953EF4-4ECA-45DB-A77A-01AEA1E0D82E}" presName="imagNode" presStyleLbl="fgImgPlace1" presStyleIdx="1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" r="-1000"/>
          </a:stretch>
        </a:blipFill>
      </dgm:spPr>
    </dgm:pt>
    <dgm:pt modelId="{B79475D3-62EF-4232-87C9-60D1A61F26B5}" type="pres">
      <dgm:prSet presAssocID="{BC40DBE9-5E86-48CF-8720-53C1F9FA83EB}" presName="sibTrans" presStyleLbl="sibTrans2D1" presStyleIdx="0" presStyleCnt="0"/>
      <dgm:spPr/>
    </dgm:pt>
    <dgm:pt modelId="{7BF1E145-F34A-421F-BE17-3F12D45BB473}" type="pres">
      <dgm:prSet presAssocID="{43915708-04F1-405B-A4BF-7DE6AF213FFE}" presName="compNode" presStyleCnt="0"/>
      <dgm:spPr/>
    </dgm:pt>
    <dgm:pt modelId="{021D49B9-16C3-407D-A4A6-2ACF55F6DCC4}" type="pres">
      <dgm:prSet presAssocID="{43915708-04F1-405B-A4BF-7DE6AF213FFE}" presName="bkgdShape" presStyleLbl="node1" presStyleIdx="2" presStyleCnt="3"/>
      <dgm:spPr/>
    </dgm:pt>
    <dgm:pt modelId="{920ADEFD-AA5B-4E20-9BC0-983604864A42}" type="pres">
      <dgm:prSet presAssocID="{43915708-04F1-405B-A4BF-7DE6AF213FFE}" presName="nodeTx" presStyleLbl="node1" presStyleIdx="2" presStyleCnt="3">
        <dgm:presLayoutVars>
          <dgm:bulletEnabled val="1"/>
        </dgm:presLayoutVars>
      </dgm:prSet>
      <dgm:spPr/>
    </dgm:pt>
    <dgm:pt modelId="{79EA60E3-F29C-49CC-B6F8-37ABD7A10C4A}" type="pres">
      <dgm:prSet presAssocID="{43915708-04F1-405B-A4BF-7DE6AF213FFE}" presName="invisiNode" presStyleLbl="node1" presStyleIdx="2" presStyleCnt="3"/>
      <dgm:spPr/>
    </dgm:pt>
    <dgm:pt modelId="{0020CD06-AA59-4724-9189-CD192D4CDAF0}" type="pres">
      <dgm:prSet presAssocID="{43915708-04F1-405B-A4BF-7DE6AF213FFE}" presName="imagNode" presStyleLbl="fgImgPlace1" presStyleIdx="2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" r="-1000"/>
          </a:stretch>
        </a:blipFill>
      </dgm:spPr>
    </dgm:pt>
  </dgm:ptLst>
  <dgm:cxnLst>
    <dgm:cxn modelId="{0EC3CD14-5925-45D1-A205-7007B6DB204C}" type="presOf" srcId="{90953EF4-4ECA-45DB-A77A-01AEA1E0D82E}" destId="{5149F6B9-2775-4E24-B259-2A212BD50B00}" srcOrd="0" destOrd="0" presId="urn:microsoft.com/office/officeart/2005/8/layout/hList7"/>
    <dgm:cxn modelId="{5C251530-4443-419A-80D3-39462199DC84}" type="presOf" srcId="{E17EA8FE-A0CD-4793-AD93-C71C12CFC2C1}" destId="{86F33AED-E4FC-468E-A62E-EA095C17109B}" srcOrd="0" destOrd="0" presId="urn:microsoft.com/office/officeart/2005/8/layout/hList7"/>
    <dgm:cxn modelId="{E882BB41-956C-444A-82B6-0A813788F745}" type="presOf" srcId="{E6AF5676-01CB-41AB-9642-32ABD51AAF2B}" destId="{8129DFCE-08F6-487D-9A4F-DA17B0476758}" srcOrd="0" destOrd="0" presId="urn:microsoft.com/office/officeart/2005/8/layout/hList7"/>
    <dgm:cxn modelId="{63092F42-AC82-425A-8F2B-4DFE8181C199}" type="presOf" srcId="{43915708-04F1-405B-A4BF-7DE6AF213FFE}" destId="{920ADEFD-AA5B-4E20-9BC0-983604864A42}" srcOrd="1" destOrd="0" presId="urn:microsoft.com/office/officeart/2005/8/layout/hList7"/>
    <dgm:cxn modelId="{E822BF6A-AF68-449A-B951-7412B1ED7D70}" type="presOf" srcId="{43915708-04F1-405B-A4BF-7DE6AF213FFE}" destId="{021D49B9-16C3-407D-A4A6-2ACF55F6DCC4}" srcOrd="0" destOrd="0" presId="urn:microsoft.com/office/officeart/2005/8/layout/hList7"/>
    <dgm:cxn modelId="{044E4C8A-0D37-40BF-A1AF-D268C4FAE732}" type="presOf" srcId="{4CFA0A9A-A9DE-4F53-A7CC-D484E115A9C4}" destId="{6BD274F9-BA6F-4EE0-8990-2F3E4924EC04}" srcOrd="0" destOrd="0" presId="urn:microsoft.com/office/officeart/2005/8/layout/hList7"/>
    <dgm:cxn modelId="{EC81F991-3795-418B-ADF3-A001861A24FF}" type="presOf" srcId="{BC40DBE9-5E86-48CF-8720-53C1F9FA83EB}" destId="{B79475D3-62EF-4232-87C9-60D1A61F26B5}" srcOrd="0" destOrd="0" presId="urn:microsoft.com/office/officeart/2005/8/layout/hList7"/>
    <dgm:cxn modelId="{BF16D8AA-108A-44EB-923D-0EE2AD35F941}" srcId="{E6AF5676-01CB-41AB-9642-32ABD51AAF2B}" destId="{E17EA8FE-A0CD-4793-AD93-C71C12CFC2C1}" srcOrd="0" destOrd="0" parTransId="{E5500F1F-B425-4B7B-B6DE-D6EB3DEBB3F5}" sibTransId="{4CFA0A9A-A9DE-4F53-A7CC-D484E115A9C4}"/>
    <dgm:cxn modelId="{56AFCCAF-A95E-44F9-ACB9-36AED4F8BC5E}" srcId="{E6AF5676-01CB-41AB-9642-32ABD51AAF2B}" destId="{90953EF4-4ECA-45DB-A77A-01AEA1E0D82E}" srcOrd="1" destOrd="0" parTransId="{5C99854B-57CD-458A-B614-9DEAFC7D3184}" sibTransId="{BC40DBE9-5E86-48CF-8720-53C1F9FA83EB}"/>
    <dgm:cxn modelId="{25232FD8-EC92-4352-92D7-CE408A309FBF}" type="presOf" srcId="{90953EF4-4ECA-45DB-A77A-01AEA1E0D82E}" destId="{BD49674A-9C2E-46F8-97C7-701887CA9787}" srcOrd="1" destOrd="0" presId="urn:microsoft.com/office/officeart/2005/8/layout/hList7"/>
    <dgm:cxn modelId="{095868E6-9675-4DEC-8947-58EFDE9DF306}" type="presOf" srcId="{E17EA8FE-A0CD-4793-AD93-C71C12CFC2C1}" destId="{B1DA1993-08A4-42F4-A925-4ADC8CAB1BFB}" srcOrd="1" destOrd="0" presId="urn:microsoft.com/office/officeart/2005/8/layout/hList7"/>
    <dgm:cxn modelId="{7CA0F1FF-B305-4A47-80C3-CC85D4D26FD9}" srcId="{E6AF5676-01CB-41AB-9642-32ABD51AAF2B}" destId="{43915708-04F1-405B-A4BF-7DE6AF213FFE}" srcOrd="2" destOrd="0" parTransId="{15AC6E6D-E058-404B-A4A1-FFB97042D91B}" sibTransId="{876406A9-F39B-4DAC-AF12-D4F8E024D442}"/>
    <dgm:cxn modelId="{73C065D5-29AC-4C19-B71A-F6D5D20EE545}" type="presParOf" srcId="{8129DFCE-08F6-487D-9A4F-DA17B0476758}" destId="{C28CD0CB-8C76-46A3-90E3-40036B43055D}" srcOrd="0" destOrd="0" presId="urn:microsoft.com/office/officeart/2005/8/layout/hList7"/>
    <dgm:cxn modelId="{B11DC80D-89BA-4BC2-AA9E-CDE4AB7ECF30}" type="presParOf" srcId="{8129DFCE-08F6-487D-9A4F-DA17B0476758}" destId="{2DA4C785-6E1A-4521-AB2D-6B0625E9DABF}" srcOrd="1" destOrd="0" presId="urn:microsoft.com/office/officeart/2005/8/layout/hList7"/>
    <dgm:cxn modelId="{E21DFAD8-29DC-4B86-B2C9-03470B513BA3}" type="presParOf" srcId="{2DA4C785-6E1A-4521-AB2D-6B0625E9DABF}" destId="{1BA7EE3F-504E-40E5-B393-C3BF622037E8}" srcOrd="0" destOrd="0" presId="urn:microsoft.com/office/officeart/2005/8/layout/hList7"/>
    <dgm:cxn modelId="{D40DF1A3-CE4D-4B47-9F42-9BC26A8F76FF}" type="presParOf" srcId="{1BA7EE3F-504E-40E5-B393-C3BF622037E8}" destId="{86F33AED-E4FC-468E-A62E-EA095C17109B}" srcOrd="0" destOrd="0" presId="urn:microsoft.com/office/officeart/2005/8/layout/hList7"/>
    <dgm:cxn modelId="{148370B8-AAAA-45B9-8AD1-242C065D9929}" type="presParOf" srcId="{1BA7EE3F-504E-40E5-B393-C3BF622037E8}" destId="{B1DA1993-08A4-42F4-A925-4ADC8CAB1BFB}" srcOrd="1" destOrd="0" presId="urn:microsoft.com/office/officeart/2005/8/layout/hList7"/>
    <dgm:cxn modelId="{01764BBA-3DCB-4B0C-903F-CC671E43723F}" type="presParOf" srcId="{1BA7EE3F-504E-40E5-B393-C3BF622037E8}" destId="{C5193C7D-EFD4-4784-B052-F877BFA0EF0D}" srcOrd="2" destOrd="0" presId="urn:microsoft.com/office/officeart/2005/8/layout/hList7"/>
    <dgm:cxn modelId="{8BA1BF09-B7CE-42C9-8EB9-5FBC5DC4E259}" type="presParOf" srcId="{1BA7EE3F-504E-40E5-B393-C3BF622037E8}" destId="{EE9AB64C-86A7-406D-A397-8A83A27E0166}" srcOrd="3" destOrd="0" presId="urn:microsoft.com/office/officeart/2005/8/layout/hList7"/>
    <dgm:cxn modelId="{9C6FDFDE-B761-45F5-907E-E2498DF604D8}" type="presParOf" srcId="{2DA4C785-6E1A-4521-AB2D-6B0625E9DABF}" destId="{6BD274F9-BA6F-4EE0-8990-2F3E4924EC04}" srcOrd="1" destOrd="0" presId="urn:microsoft.com/office/officeart/2005/8/layout/hList7"/>
    <dgm:cxn modelId="{6898D7E7-AE58-4497-9691-E30D0F9D0E66}" type="presParOf" srcId="{2DA4C785-6E1A-4521-AB2D-6B0625E9DABF}" destId="{F6127ADE-66E6-41FD-8E01-CD5CBE72962C}" srcOrd="2" destOrd="0" presId="urn:microsoft.com/office/officeart/2005/8/layout/hList7"/>
    <dgm:cxn modelId="{3B2EBA17-37BC-4224-A534-4B70BAAE3BBF}" type="presParOf" srcId="{F6127ADE-66E6-41FD-8E01-CD5CBE72962C}" destId="{5149F6B9-2775-4E24-B259-2A212BD50B00}" srcOrd="0" destOrd="0" presId="urn:microsoft.com/office/officeart/2005/8/layout/hList7"/>
    <dgm:cxn modelId="{84F102FE-C84E-4B54-8D05-F809EA7864AB}" type="presParOf" srcId="{F6127ADE-66E6-41FD-8E01-CD5CBE72962C}" destId="{BD49674A-9C2E-46F8-97C7-701887CA9787}" srcOrd="1" destOrd="0" presId="urn:microsoft.com/office/officeart/2005/8/layout/hList7"/>
    <dgm:cxn modelId="{F886ACFD-65C1-4D5B-8D33-2D0E94E0D2F0}" type="presParOf" srcId="{F6127ADE-66E6-41FD-8E01-CD5CBE72962C}" destId="{E1A932E2-B417-4C30-BDBD-37D5925F0C5C}" srcOrd="2" destOrd="0" presId="urn:microsoft.com/office/officeart/2005/8/layout/hList7"/>
    <dgm:cxn modelId="{B6C9663D-A663-4E09-8CB1-5F111BBFCF0C}" type="presParOf" srcId="{F6127ADE-66E6-41FD-8E01-CD5CBE72962C}" destId="{3901F490-8A49-4AFD-BD8E-ABF0823DEA80}" srcOrd="3" destOrd="0" presId="urn:microsoft.com/office/officeart/2005/8/layout/hList7"/>
    <dgm:cxn modelId="{EE0BD577-EA7E-4459-86FB-D33DCF981F2F}" type="presParOf" srcId="{2DA4C785-6E1A-4521-AB2D-6B0625E9DABF}" destId="{B79475D3-62EF-4232-87C9-60D1A61F26B5}" srcOrd="3" destOrd="0" presId="urn:microsoft.com/office/officeart/2005/8/layout/hList7"/>
    <dgm:cxn modelId="{317DC13C-16BF-42F2-9754-C004AF459E27}" type="presParOf" srcId="{2DA4C785-6E1A-4521-AB2D-6B0625E9DABF}" destId="{7BF1E145-F34A-421F-BE17-3F12D45BB473}" srcOrd="4" destOrd="0" presId="urn:microsoft.com/office/officeart/2005/8/layout/hList7"/>
    <dgm:cxn modelId="{04CF73F6-DAF5-4E35-8F70-4A2B1659E5CC}" type="presParOf" srcId="{7BF1E145-F34A-421F-BE17-3F12D45BB473}" destId="{021D49B9-16C3-407D-A4A6-2ACF55F6DCC4}" srcOrd="0" destOrd="0" presId="urn:microsoft.com/office/officeart/2005/8/layout/hList7"/>
    <dgm:cxn modelId="{8D336D4A-B08D-45FD-955E-9B7ECA4B49BB}" type="presParOf" srcId="{7BF1E145-F34A-421F-BE17-3F12D45BB473}" destId="{920ADEFD-AA5B-4E20-9BC0-983604864A42}" srcOrd="1" destOrd="0" presId="urn:microsoft.com/office/officeart/2005/8/layout/hList7"/>
    <dgm:cxn modelId="{B77F04B8-9D98-4375-AA9A-F7CA5A4BC623}" type="presParOf" srcId="{7BF1E145-F34A-421F-BE17-3F12D45BB473}" destId="{79EA60E3-F29C-49CC-B6F8-37ABD7A10C4A}" srcOrd="2" destOrd="0" presId="urn:microsoft.com/office/officeart/2005/8/layout/hList7"/>
    <dgm:cxn modelId="{226A420F-2DB0-40FF-826B-2C1978DFF8FB}" type="presParOf" srcId="{7BF1E145-F34A-421F-BE17-3F12D45BB473}" destId="{0020CD06-AA59-4724-9189-CD192D4CDAF0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F33AED-E4FC-468E-A62E-EA095C17109B}">
      <dsp:nvSpPr>
        <dsp:cNvPr id="0" name=""/>
        <dsp:cNvSpPr/>
      </dsp:nvSpPr>
      <dsp:spPr>
        <a:xfrm>
          <a:off x="8690" y="0"/>
          <a:ext cx="2631911" cy="384806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3600" kern="1200" spc="114" dirty="0">
              <a:solidFill>
                <a:srgbClr val="17375E"/>
              </a:solidFill>
              <a:latin typeface="+mn-lt"/>
              <a:ea typeface="+mn-ea"/>
              <a:cs typeface="Arial" panose="020B0604020202020204" pitchFamily="34" charset="0"/>
            </a:rPr>
            <a:t>Intranet</a:t>
          </a: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3600" kern="1200" spc="114" dirty="0">
              <a:solidFill>
                <a:srgbClr val="17375E"/>
              </a:solidFill>
              <a:latin typeface="+mn-lt"/>
              <a:ea typeface="+mn-ea"/>
              <a:cs typeface="Arial" panose="020B0604020202020204" pitchFamily="34" charset="0"/>
            </a:rPr>
            <a:t>35205</a:t>
          </a:r>
        </a:p>
      </dsp:txBody>
      <dsp:txXfrm>
        <a:off x="8690" y="1539224"/>
        <a:ext cx="2631911" cy="1539224"/>
      </dsp:txXfrm>
    </dsp:sp>
    <dsp:sp modelId="{EE9AB64C-86A7-406D-A397-8A83A27E0166}">
      <dsp:nvSpPr>
        <dsp:cNvPr id="0" name=""/>
        <dsp:cNvSpPr/>
      </dsp:nvSpPr>
      <dsp:spPr>
        <a:xfrm>
          <a:off x="687900" y="224515"/>
          <a:ext cx="1281404" cy="1281404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49F6B9-2775-4E24-B259-2A212BD50B00}">
      <dsp:nvSpPr>
        <dsp:cNvPr id="0" name=""/>
        <dsp:cNvSpPr/>
      </dsp:nvSpPr>
      <dsp:spPr>
        <a:xfrm>
          <a:off x="2712610" y="0"/>
          <a:ext cx="3076599" cy="384806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8920" tIns="248920" rIns="248920" bIns="24892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3500" kern="1200" spc="85" dirty="0">
              <a:solidFill>
                <a:srgbClr val="17375E"/>
              </a:solidFill>
              <a:latin typeface="+mn-lt"/>
              <a:ea typeface="+mn-ea"/>
              <a:cs typeface="Arial" panose="020B0604020202020204" pitchFamily="34" charset="0"/>
            </a:rPr>
            <a:t>Página Web</a:t>
          </a:r>
        </a:p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3500" kern="1200" spc="85" dirty="0">
              <a:solidFill>
                <a:srgbClr val="17375E"/>
              </a:solidFill>
              <a:latin typeface="+mn-lt"/>
              <a:ea typeface="+mn-ea"/>
              <a:cs typeface="Arial" panose="020B0604020202020204" pitchFamily="34" charset="0"/>
            </a:rPr>
            <a:t>918</a:t>
          </a:r>
        </a:p>
      </dsp:txBody>
      <dsp:txXfrm>
        <a:off x="2712610" y="1539224"/>
        <a:ext cx="3076599" cy="1539224"/>
      </dsp:txXfrm>
    </dsp:sp>
    <dsp:sp modelId="{3901F490-8A49-4AFD-BD8E-ABF0823DEA80}">
      <dsp:nvSpPr>
        <dsp:cNvPr id="0" name=""/>
        <dsp:cNvSpPr/>
      </dsp:nvSpPr>
      <dsp:spPr>
        <a:xfrm>
          <a:off x="3610208" y="230883"/>
          <a:ext cx="1281404" cy="1281404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" r="-1000"/>
          </a:stretch>
        </a:blip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1D49B9-16C3-407D-A4A6-2ACF55F6DCC4}">
      <dsp:nvSpPr>
        <dsp:cNvPr id="0" name=""/>
        <dsp:cNvSpPr/>
      </dsp:nvSpPr>
      <dsp:spPr>
        <a:xfrm>
          <a:off x="5868167" y="0"/>
          <a:ext cx="2631911" cy="384806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8920" tIns="248920" rIns="248920" bIns="24892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3500" kern="1200" spc="85" dirty="0">
              <a:solidFill>
                <a:srgbClr val="17375E"/>
              </a:solidFill>
              <a:latin typeface="+mn-lt"/>
              <a:ea typeface="+mn-ea"/>
              <a:cs typeface="Arial" panose="020B0604020202020204" pitchFamily="34" charset="0"/>
            </a:rPr>
            <a:t>Correo Electrónico</a:t>
          </a:r>
        </a:p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3500" kern="1200" spc="85" dirty="0">
              <a:solidFill>
                <a:srgbClr val="17375E"/>
              </a:solidFill>
              <a:latin typeface="+mn-lt"/>
              <a:ea typeface="+mn-ea"/>
              <a:cs typeface="Arial" panose="020B0604020202020204" pitchFamily="34" charset="0"/>
            </a:rPr>
            <a:t>12415</a:t>
          </a:r>
        </a:p>
      </dsp:txBody>
      <dsp:txXfrm>
        <a:off x="5868167" y="1539224"/>
        <a:ext cx="2631911" cy="1539224"/>
      </dsp:txXfrm>
    </dsp:sp>
    <dsp:sp modelId="{0020CD06-AA59-4724-9189-CD192D4CDAF0}">
      <dsp:nvSpPr>
        <dsp:cNvPr id="0" name=""/>
        <dsp:cNvSpPr/>
      </dsp:nvSpPr>
      <dsp:spPr>
        <a:xfrm>
          <a:off x="6543420" y="230883"/>
          <a:ext cx="1281404" cy="1281404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" r="-1000"/>
          </a:stretch>
        </a:blip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8CD0CB-8C76-46A3-90E3-40036B43055D}">
      <dsp:nvSpPr>
        <dsp:cNvPr id="0" name=""/>
        <dsp:cNvSpPr/>
      </dsp:nvSpPr>
      <dsp:spPr>
        <a:xfrm>
          <a:off x="340072" y="3078448"/>
          <a:ext cx="7821675" cy="577209"/>
        </a:xfrm>
        <a:prstGeom prst="leftRightArrow">
          <a:avLst/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061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682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279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284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37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241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119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532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206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81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583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A96D73-FAA2-457E-9CAE-D659BE15F434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238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444313" y="81756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es-CO" sz="28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es-CO" sz="28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Informe de Peticiones, Quejas,</a:t>
            </a:r>
            <a:br>
              <a:rPr lang="es-CO" sz="28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es-CO" sz="28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Reclamos, Denuncias y Sugerencias</a:t>
            </a:r>
            <a:br>
              <a:rPr lang="es-CO" sz="28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es-CO" sz="28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(PQRDS).</a:t>
            </a:r>
          </a:p>
          <a:p>
            <a:r>
              <a:rPr lang="pt-BR" sz="20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30 DE AGOSTO DE 2022</a:t>
            </a:r>
            <a:br>
              <a:rPr lang="es-CO" sz="2000" dirty="0"/>
            </a:b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896407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3522" cy="6858000"/>
          </a:xfr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1E5075C9-0F22-4A74-B539-ECFD37C9051C}"/>
              </a:ext>
            </a:extLst>
          </p:cNvPr>
          <p:cNvSpPr txBox="1"/>
          <p:nvPr/>
        </p:nvSpPr>
        <p:spPr>
          <a:xfrm>
            <a:off x="191558" y="178976"/>
            <a:ext cx="11714692" cy="12131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>
              <a:spcBef>
                <a:spcPts val="105"/>
              </a:spcBef>
              <a:tabLst>
                <a:tab pos="294640" algn="l"/>
              </a:tabLst>
            </a:pPr>
            <a:r>
              <a:rPr lang="es-ES" sz="3600" b="1" spc="114" dirty="0">
                <a:solidFill>
                  <a:srgbClr val="17375E"/>
                </a:solidFill>
                <a:cs typeface="Arial" panose="020B0604020202020204" pitchFamily="34" charset="0"/>
              </a:rPr>
              <a:t>PQRSD VENCIDOS</a:t>
            </a:r>
          </a:p>
          <a:p>
            <a:pPr marL="12700">
              <a:spcBef>
                <a:spcPts val="105"/>
              </a:spcBef>
              <a:tabLst>
                <a:tab pos="294640" algn="l"/>
              </a:tabLst>
            </a:pPr>
            <a:endParaRPr lang="es-ES" sz="3600" b="1" spc="114" dirty="0">
              <a:solidFill>
                <a:srgbClr val="17375E"/>
              </a:solidFill>
              <a:cs typeface="Arial" panose="020B0604020202020204" pitchFamily="34" charset="0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1036F1E5-6A10-45BF-871B-DE83B3DC9DAB}"/>
              </a:ext>
            </a:extLst>
          </p:cNvPr>
          <p:cNvGraphicFramePr>
            <a:graphicFrameLocks noGrp="1"/>
          </p:cNvGraphicFramePr>
          <p:nvPr/>
        </p:nvGraphicFramePr>
        <p:xfrm>
          <a:off x="1162050" y="881276"/>
          <a:ext cx="10744200" cy="58064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172325">
                  <a:extLst>
                    <a:ext uri="{9D8B030D-6E8A-4147-A177-3AD203B41FA5}">
                      <a16:colId xmlns:a16="http://schemas.microsoft.com/office/drawing/2014/main" val="2573092365"/>
                    </a:ext>
                  </a:extLst>
                </a:gridCol>
                <a:gridCol w="3571875">
                  <a:extLst>
                    <a:ext uri="{9D8B030D-6E8A-4147-A177-3AD203B41FA5}">
                      <a16:colId xmlns:a16="http://schemas.microsoft.com/office/drawing/2014/main" val="2180562967"/>
                    </a:ext>
                  </a:extLst>
                </a:gridCol>
              </a:tblGrid>
              <a:tr h="16584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2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DEPENDENCIA</a:t>
                      </a:r>
                      <a:endParaRPr lang="es-CO" sz="2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2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PQRSD VENCIDOS</a:t>
                      </a:r>
                      <a:endParaRPr lang="es-CO" sz="2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2651133"/>
                  </a:ext>
                </a:extLst>
              </a:tr>
              <a:tr h="165840">
                <a:tc>
                  <a:txBody>
                    <a:bodyPr/>
                    <a:lstStyle/>
                    <a:p>
                      <a:pPr algn="l" fontAlgn="ctr"/>
                      <a:r>
                        <a:rPr lang="es-CO" sz="2100" u="none" strike="noStrike" dirty="0">
                          <a:effectLst/>
                        </a:rPr>
                        <a:t>Despacho Alcalde</a:t>
                      </a:r>
                      <a:endParaRPr lang="es-CO" sz="2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74" marR="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2100" u="none" strike="noStrike" dirty="0">
                          <a:effectLst/>
                        </a:rPr>
                        <a:t>0</a:t>
                      </a:r>
                      <a:endParaRPr lang="es-CO" sz="2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324068"/>
                  </a:ext>
                </a:extLst>
              </a:tr>
              <a:tr h="165840">
                <a:tc>
                  <a:txBody>
                    <a:bodyPr/>
                    <a:lstStyle/>
                    <a:p>
                      <a:pPr algn="l" fontAlgn="ctr"/>
                      <a:r>
                        <a:rPr lang="es-ES" sz="2100" u="none" strike="noStrike" dirty="0">
                          <a:effectLst/>
                        </a:rPr>
                        <a:t>Secretaría de Gobierno y Convivencia</a:t>
                      </a:r>
                      <a:endParaRPr lang="es-ES" sz="2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74" marR="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2100" u="none" strike="noStrike" dirty="0">
                          <a:effectLst/>
                        </a:rPr>
                        <a:t>49</a:t>
                      </a:r>
                      <a:endParaRPr lang="es-CO" sz="2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8223967"/>
                  </a:ext>
                </a:extLst>
              </a:tr>
              <a:tr h="165840">
                <a:tc>
                  <a:txBody>
                    <a:bodyPr/>
                    <a:lstStyle/>
                    <a:p>
                      <a:pPr algn="l" fontAlgn="ctr"/>
                      <a:r>
                        <a:rPr lang="es-CO" sz="2100" u="none" strike="noStrike" dirty="0">
                          <a:effectLst/>
                        </a:rPr>
                        <a:t>Secretaría de Desarrollo Social</a:t>
                      </a:r>
                      <a:endParaRPr lang="es-CO" sz="2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74" marR="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2100" u="none" strike="noStrike" dirty="0">
                          <a:effectLst/>
                        </a:rPr>
                        <a:t>0</a:t>
                      </a:r>
                      <a:endParaRPr lang="es-CO" sz="2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0001298"/>
                  </a:ext>
                </a:extLst>
              </a:tr>
              <a:tr h="165840">
                <a:tc>
                  <a:txBody>
                    <a:bodyPr/>
                    <a:lstStyle/>
                    <a:p>
                      <a:pPr algn="l" fontAlgn="ctr"/>
                      <a:r>
                        <a:rPr lang="es-CO" sz="2100" u="none" strike="noStrike" dirty="0">
                          <a:effectLst/>
                        </a:rPr>
                        <a:t>Secretaría de Salud</a:t>
                      </a:r>
                      <a:endParaRPr lang="es-CO" sz="2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74" marR="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2100" u="none" strike="noStrike" dirty="0">
                          <a:effectLst/>
                        </a:rPr>
                        <a:t>0</a:t>
                      </a:r>
                      <a:endParaRPr lang="es-CO" sz="2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1818605"/>
                  </a:ext>
                </a:extLst>
              </a:tr>
              <a:tr h="165840">
                <a:tc>
                  <a:txBody>
                    <a:bodyPr/>
                    <a:lstStyle/>
                    <a:p>
                      <a:pPr algn="l" fontAlgn="ctr"/>
                      <a:r>
                        <a:rPr lang="es-ES" sz="2100" u="none" strike="noStrike" dirty="0">
                          <a:effectLst/>
                        </a:rPr>
                        <a:t>Secretaría de Desarrollo Económico y Competitividad</a:t>
                      </a:r>
                      <a:endParaRPr lang="es-ES" sz="2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74" marR="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2100" u="none" strike="noStrike" dirty="0">
                          <a:effectLst/>
                        </a:rPr>
                        <a:t>1</a:t>
                      </a:r>
                      <a:endParaRPr lang="es-CO" sz="2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0968011"/>
                  </a:ext>
                </a:extLst>
              </a:tr>
              <a:tr h="165840">
                <a:tc>
                  <a:txBody>
                    <a:bodyPr/>
                    <a:lstStyle/>
                    <a:p>
                      <a:pPr algn="l" fontAlgn="ctr"/>
                      <a:r>
                        <a:rPr lang="es-CO" sz="2100" u="none" strike="noStrike" dirty="0">
                          <a:effectLst/>
                        </a:rPr>
                        <a:t>Secretaría de Educación</a:t>
                      </a:r>
                      <a:endParaRPr lang="es-CO" sz="2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74" marR="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2100" u="none" strike="noStrike" dirty="0">
                          <a:effectLst/>
                        </a:rPr>
                        <a:t>2</a:t>
                      </a:r>
                      <a:endParaRPr lang="es-CO" sz="2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9885698"/>
                  </a:ext>
                </a:extLst>
              </a:tr>
              <a:tr h="165840">
                <a:tc>
                  <a:txBody>
                    <a:bodyPr/>
                    <a:lstStyle/>
                    <a:p>
                      <a:pPr algn="l" fontAlgn="ctr"/>
                      <a:r>
                        <a:rPr lang="es-CO" sz="2100" u="none" strike="noStrike" dirty="0">
                          <a:effectLst/>
                        </a:rPr>
                        <a:t>Secretaría de Infraestructura</a:t>
                      </a:r>
                      <a:endParaRPr lang="es-CO" sz="2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74" marR="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2100" u="none" strike="noStrike" dirty="0">
                          <a:effectLst/>
                        </a:rPr>
                        <a:t>404</a:t>
                      </a:r>
                      <a:endParaRPr lang="es-CO" sz="2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3103354"/>
                  </a:ext>
                </a:extLst>
              </a:tr>
              <a:tr h="165840">
                <a:tc>
                  <a:txBody>
                    <a:bodyPr/>
                    <a:lstStyle/>
                    <a:p>
                      <a:pPr algn="l" fontAlgn="ctr"/>
                      <a:r>
                        <a:rPr lang="es-ES" sz="2100" u="none" strike="noStrike" dirty="0">
                          <a:effectLst/>
                        </a:rPr>
                        <a:t>Secretaría de Tránsito y Transporte de Armenia</a:t>
                      </a:r>
                      <a:endParaRPr lang="es-ES" sz="2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74" marR="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2100" u="none" strike="noStrike" dirty="0">
                          <a:effectLst/>
                        </a:rPr>
                        <a:t>0</a:t>
                      </a:r>
                      <a:endParaRPr lang="es-CO" sz="2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8189111"/>
                  </a:ext>
                </a:extLst>
              </a:tr>
              <a:tr h="165840">
                <a:tc>
                  <a:txBody>
                    <a:bodyPr/>
                    <a:lstStyle/>
                    <a:p>
                      <a:pPr algn="l" fontAlgn="ctr"/>
                      <a:r>
                        <a:rPr lang="es-ES" sz="2100" u="none" strike="noStrike" dirty="0">
                          <a:effectLst/>
                        </a:rPr>
                        <a:t>Secretaría de Tecnologías y las Comunicaciones - TIC</a:t>
                      </a:r>
                      <a:endParaRPr lang="es-ES" sz="2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74" marR="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2100" u="none" strike="noStrike" dirty="0">
                          <a:effectLst/>
                        </a:rPr>
                        <a:t>0</a:t>
                      </a:r>
                      <a:endParaRPr lang="es-CO" sz="2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4370041"/>
                  </a:ext>
                </a:extLst>
              </a:tr>
              <a:tr h="165840">
                <a:tc>
                  <a:txBody>
                    <a:bodyPr/>
                    <a:lstStyle/>
                    <a:p>
                      <a:pPr algn="l" fontAlgn="ctr"/>
                      <a:r>
                        <a:rPr lang="es-CO" sz="2100" u="none" strike="noStrike" dirty="0">
                          <a:effectLst/>
                        </a:rPr>
                        <a:t>Secretaría de Hacienda</a:t>
                      </a:r>
                      <a:endParaRPr lang="es-CO" sz="2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74" marR="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2100" u="none" strike="noStrike" dirty="0">
                          <a:effectLst/>
                        </a:rPr>
                        <a:t>0</a:t>
                      </a:r>
                      <a:endParaRPr lang="es-CO" sz="2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542493"/>
                  </a:ext>
                </a:extLst>
              </a:tr>
              <a:tr h="165840">
                <a:tc>
                  <a:txBody>
                    <a:bodyPr/>
                    <a:lstStyle/>
                    <a:p>
                      <a:pPr algn="l" fontAlgn="ctr"/>
                      <a:r>
                        <a:rPr lang="es-CO" sz="2100" u="none" strike="noStrike" dirty="0">
                          <a:effectLst/>
                        </a:rPr>
                        <a:t>Departamento Administrativo de Fortalecimiento Institucional</a:t>
                      </a:r>
                      <a:endParaRPr lang="es-CO" sz="2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74" marR="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2100" u="none" strike="noStrike" dirty="0">
                          <a:effectLst/>
                        </a:rPr>
                        <a:t>8</a:t>
                      </a:r>
                      <a:endParaRPr lang="es-CO" sz="2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5333529"/>
                  </a:ext>
                </a:extLst>
              </a:tr>
              <a:tr h="165840">
                <a:tc>
                  <a:txBody>
                    <a:bodyPr/>
                    <a:lstStyle/>
                    <a:p>
                      <a:pPr algn="l" fontAlgn="ctr"/>
                      <a:r>
                        <a:rPr lang="es-CO" sz="2100" u="none" strike="noStrike" dirty="0">
                          <a:effectLst/>
                        </a:rPr>
                        <a:t>Departamento Administrativo Jurídico</a:t>
                      </a:r>
                      <a:endParaRPr lang="es-CO" sz="2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74" marR="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2100" u="none" strike="noStrike" dirty="0">
                          <a:effectLst/>
                        </a:rPr>
                        <a:t>4</a:t>
                      </a:r>
                      <a:endParaRPr lang="es-CO" sz="2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2613417"/>
                  </a:ext>
                </a:extLst>
              </a:tr>
              <a:tr h="165840">
                <a:tc>
                  <a:txBody>
                    <a:bodyPr/>
                    <a:lstStyle/>
                    <a:p>
                      <a:pPr algn="l" fontAlgn="ctr"/>
                      <a:r>
                        <a:rPr lang="es-CO" sz="2100" u="none" strike="noStrike" dirty="0">
                          <a:effectLst/>
                        </a:rPr>
                        <a:t>Departamento Administrativo de Bienes y Suministros</a:t>
                      </a:r>
                      <a:endParaRPr lang="es-CO" sz="2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74" marR="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2100" u="none" strike="noStrike" dirty="0">
                          <a:effectLst/>
                        </a:rPr>
                        <a:t>2</a:t>
                      </a:r>
                      <a:endParaRPr lang="es-CO" sz="2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559759"/>
                  </a:ext>
                </a:extLst>
              </a:tr>
              <a:tr h="165840">
                <a:tc>
                  <a:txBody>
                    <a:bodyPr/>
                    <a:lstStyle/>
                    <a:p>
                      <a:pPr algn="l" fontAlgn="ctr"/>
                      <a:r>
                        <a:rPr lang="es-CO" sz="2100" u="none" strike="noStrike" dirty="0">
                          <a:effectLst/>
                        </a:rPr>
                        <a:t>Departamento Administrativo de Planeación</a:t>
                      </a:r>
                      <a:endParaRPr lang="es-CO" sz="2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74" marR="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2100" u="none" strike="noStrike" dirty="0">
                          <a:effectLst/>
                        </a:rPr>
                        <a:t>786</a:t>
                      </a:r>
                      <a:endParaRPr lang="es-CO" sz="2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4171285"/>
                  </a:ext>
                </a:extLst>
              </a:tr>
              <a:tr h="165840">
                <a:tc>
                  <a:txBody>
                    <a:bodyPr/>
                    <a:lstStyle/>
                    <a:p>
                      <a:pPr algn="l" fontAlgn="ctr"/>
                      <a:r>
                        <a:rPr lang="es-CO" sz="2100" u="none" strike="noStrike" dirty="0">
                          <a:effectLst/>
                        </a:rPr>
                        <a:t>Departamento Administrativo de Control Interno</a:t>
                      </a:r>
                      <a:endParaRPr lang="es-CO" sz="2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74" marR="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2100" u="none" strike="noStrike" dirty="0">
                          <a:effectLst/>
                        </a:rPr>
                        <a:t>0</a:t>
                      </a:r>
                      <a:endParaRPr lang="es-CO" sz="2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8118180"/>
                  </a:ext>
                </a:extLst>
              </a:tr>
              <a:tr h="165840">
                <a:tc>
                  <a:txBody>
                    <a:bodyPr/>
                    <a:lstStyle/>
                    <a:p>
                      <a:pPr algn="l" fontAlgn="ctr"/>
                      <a:r>
                        <a:rPr lang="es-CO" sz="2100" u="none" strike="noStrike">
                          <a:effectLst/>
                        </a:rPr>
                        <a:t>Departamento Administrativo de Control Interno Disciplinario</a:t>
                      </a:r>
                      <a:endParaRPr lang="es-CO" sz="2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074" marR="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2100" u="none" strike="noStrike" dirty="0">
                          <a:effectLst/>
                        </a:rPr>
                        <a:t>0</a:t>
                      </a:r>
                      <a:endParaRPr lang="es-CO" sz="2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527806"/>
                  </a:ext>
                </a:extLst>
              </a:tr>
              <a:tr h="16584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2100" u="none" strike="noStrike">
                          <a:effectLst/>
                        </a:rPr>
                        <a:t>TOTAL</a:t>
                      </a:r>
                      <a:endParaRPr lang="es-CO" sz="2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2100" u="none" strike="noStrike" dirty="0">
                          <a:effectLst/>
                        </a:rPr>
                        <a:t>1256</a:t>
                      </a:r>
                      <a:endParaRPr lang="es-CO" sz="2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11634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54483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3522" cy="6858000"/>
          </a:xfr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1E5075C9-0F22-4A74-B539-ECFD37C9051C}"/>
              </a:ext>
            </a:extLst>
          </p:cNvPr>
          <p:cNvSpPr txBox="1"/>
          <p:nvPr/>
        </p:nvSpPr>
        <p:spPr>
          <a:xfrm>
            <a:off x="191558" y="178976"/>
            <a:ext cx="11714692" cy="12131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>
              <a:spcBef>
                <a:spcPts val="105"/>
              </a:spcBef>
              <a:tabLst>
                <a:tab pos="294640" algn="l"/>
              </a:tabLst>
            </a:pPr>
            <a:r>
              <a:rPr lang="es-ES" sz="3600" b="1" spc="114" dirty="0">
                <a:solidFill>
                  <a:srgbClr val="17375E"/>
                </a:solidFill>
                <a:cs typeface="Arial" panose="020B0604020202020204" pitchFamily="34" charset="0"/>
              </a:rPr>
              <a:t>CONCLUSIONES </a:t>
            </a:r>
          </a:p>
          <a:p>
            <a:pPr marL="12700">
              <a:spcBef>
                <a:spcPts val="105"/>
              </a:spcBef>
              <a:tabLst>
                <a:tab pos="294640" algn="l"/>
              </a:tabLst>
            </a:pPr>
            <a:endParaRPr lang="es-ES" sz="3600" b="1" spc="114" dirty="0">
              <a:solidFill>
                <a:srgbClr val="17375E"/>
              </a:solidFill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6E05515-E5EA-4C85-B420-7C244B9BBDCB}"/>
              </a:ext>
            </a:extLst>
          </p:cNvPr>
          <p:cNvSpPr txBox="1"/>
          <p:nvPr/>
        </p:nvSpPr>
        <p:spPr>
          <a:xfrm>
            <a:off x="333286" y="1392129"/>
            <a:ext cx="11271902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CO" sz="2400" spc="85" dirty="0">
                <a:solidFill>
                  <a:srgbClr val="17375E"/>
                </a:solidFill>
                <a:cs typeface="Arial" panose="020B0604020202020204" pitchFamily="34" charset="0"/>
              </a:rPr>
              <a:t>Podemos  concluir que el no finalizar a tiempo los PQRSD y no hacerle el respectivo seguimiento y control, afecta directa y proporcionalmente el indicador de atención al ciudadano y se incumpliría con las normas establecidas en relación con las respuestas y satisfacción al usuario.</a:t>
            </a:r>
          </a:p>
          <a:p>
            <a:pPr algn="just"/>
            <a:endParaRPr lang="es-CO" sz="2400" spc="85" dirty="0">
              <a:solidFill>
                <a:srgbClr val="17375E"/>
              </a:solidFill>
              <a:cs typeface="Arial" panose="020B0604020202020204" pitchFamily="34" charset="0"/>
            </a:endParaRPr>
          </a:p>
          <a:p>
            <a:pPr algn="just"/>
            <a:r>
              <a:rPr lang="es-CO" sz="2400" spc="85" dirty="0">
                <a:solidFill>
                  <a:srgbClr val="17375E"/>
                </a:solidFill>
                <a:cs typeface="Arial" panose="020B0604020202020204" pitchFamily="34" charset="0"/>
              </a:rPr>
              <a:t>Por tanto se deben plantear planes de mejoramiento principalmente por la Secretaría de Infraestructura y el Departamento Administrativo de Planeación para bajar estadísticamente esta inconformidad con sus respectivos cronogramas de cumplimiento.</a:t>
            </a:r>
          </a:p>
        </p:txBody>
      </p:sp>
    </p:spTree>
    <p:extLst>
      <p:ext uri="{BB962C8B-B14F-4D97-AF65-F5344CB8AC3E}">
        <p14:creationId xmlns:p14="http://schemas.microsoft.com/office/powerpoint/2010/main" val="3286533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3522" cy="6858000"/>
          </a:xfrm>
        </p:spPr>
      </p:pic>
      <p:sp>
        <p:nvSpPr>
          <p:cNvPr id="6" name="CuadroTexto 5"/>
          <p:cNvSpPr txBox="1"/>
          <p:nvPr/>
        </p:nvSpPr>
        <p:spPr>
          <a:xfrm>
            <a:off x="3352800" y="485775"/>
            <a:ext cx="543877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spc="114" dirty="0">
                <a:solidFill>
                  <a:srgbClr val="17375E"/>
                </a:solidFill>
                <a:cs typeface="Arial" panose="020B0604020202020204" pitchFamily="34" charset="0"/>
              </a:rPr>
              <a:t>INTRODUCCIÓN</a:t>
            </a:r>
          </a:p>
        </p:txBody>
      </p:sp>
      <p:sp>
        <p:nvSpPr>
          <p:cNvPr id="2" name="Rectángulo 1"/>
          <p:cNvSpPr/>
          <p:nvPr/>
        </p:nvSpPr>
        <p:spPr>
          <a:xfrm>
            <a:off x="609600" y="1390363"/>
            <a:ext cx="112369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CO" sz="2400" spc="85" dirty="0">
                <a:solidFill>
                  <a:srgbClr val="17375E"/>
                </a:solidFill>
                <a:cs typeface="Arial" panose="020B0604020202020204" pitchFamily="34" charset="0"/>
              </a:rPr>
              <a:t>Con la intención de identificar alertas tempranas e implementar medidas tanto preventivas, como correctivas que conlleven al mejoramiento continuo de los procesos que involucran al ciudadano y en general la atención y el servicio al mismo, se presenta un análisis de las peticiones, quejas, reclamos, sugerencias y denuncias (PQRSD) generadas por el ciudadano, en el periodo entre enero y agosto de 2022.</a:t>
            </a:r>
          </a:p>
        </p:txBody>
      </p:sp>
    </p:spTree>
    <p:extLst>
      <p:ext uri="{BB962C8B-B14F-4D97-AF65-F5344CB8AC3E}">
        <p14:creationId xmlns:p14="http://schemas.microsoft.com/office/powerpoint/2010/main" val="672883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575" y="0"/>
            <a:ext cx="12193522" cy="6858000"/>
          </a:xfrm>
        </p:spPr>
      </p:pic>
      <p:sp>
        <p:nvSpPr>
          <p:cNvPr id="5" name="CuadroTexto 4"/>
          <p:cNvSpPr txBox="1"/>
          <p:nvPr/>
        </p:nvSpPr>
        <p:spPr>
          <a:xfrm>
            <a:off x="1009649" y="1132106"/>
            <a:ext cx="101250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>
              <a:spcBef>
                <a:spcPts val="105"/>
              </a:spcBef>
              <a:tabLst>
                <a:tab pos="294640" algn="l"/>
              </a:tabLst>
            </a:pPr>
            <a:r>
              <a:rPr lang="es-CO" sz="2400" dirty="0"/>
              <a:t>Se puede indicar que el uso de preferencia de los ciudadanos para este periodo fue el canal virtual y el canal menos utilizado fue la página web: </a:t>
            </a:r>
            <a:endParaRPr lang="es-ES" sz="2400" spc="114" dirty="0">
              <a:solidFill>
                <a:srgbClr val="17375E"/>
              </a:solidFill>
              <a:cs typeface="Arial" panose="020B0604020202020204" pitchFamily="34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1009649" y="485775"/>
            <a:ext cx="78429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>
              <a:spcBef>
                <a:spcPts val="105"/>
              </a:spcBef>
              <a:tabLst>
                <a:tab pos="294640" algn="l"/>
              </a:tabLst>
            </a:pPr>
            <a:r>
              <a:rPr lang="es-ES" sz="3600" b="1" spc="114" dirty="0">
                <a:solidFill>
                  <a:srgbClr val="17375E"/>
                </a:solidFill>
                <a:cs typeface="Arial" panose="020B0604020202020204" pitchFamily="34" charset="0"/>
              </a:rPr>
              <a:t>PQRSD POR CANAL DE ATENCIÓN</a:t>
            </a:r>
          </a:p>
        </p:txBody>
      </p:sp>
      <p:graphicFrame>
        <p:nvGraphicFramePr>
          <p:cNvPr id="10" name="Diagrama 9"/>
          <p:cNvGraphicFramePr/>
          <p:nvPr>
            <p:extLst>
              <p:ext uri="{D42A27DB-BD31-4B8C-83A1-F6EECF244321}">
                <p14:modId xmlns:p14="http://schemas.microsoft.com/office/powerpoint/2010/main" val="3828964894"/>
              </p:ext>
            </p:extLst>
          </p:nvPr>
        </p:nvGraphicFramePr>
        <p:xfrm>
          <a:off x="350820" y="2049516"/>
          <a:ext cx="8501821" cy="38480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Flecha: a la derecha 10">
            <a:extLst>
              <a:ext uri="{FF2B5EF4-FFF2-40B4-BE49-F238E27FC236}">
                <a16:creationId xmlns:a16="http://schemas.microsoft.com/office/drawing/2014/main" id="{5D042D17-0AF7-4414-96AF-FB010A466B5C}"/>
              </a:ext>
            </a:extLst>
          </p:cNvPr>
          <p:cNvSpPr/>
          <p:nvPr/>
        </p:nvSpPr>
        <p:spPr>
          <a:xfrm>
            <a:off x="8991600" y="3616358"/>
            <a:ext cx="1095375" cy="7143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61C443F1-CF7F-4D9F-BD79-80A409472D32}"/>
              </a:ext>
            </a:extLst>
          </p:cNvPr>
          <p:cNvSpPr/>
          <p:nvPr/>
        </p:nvSpPr>
        <p:spPr>
          <a:xfrm>
            <a:off x="10225934" y="3664262"/>
            <a:ext cx="1803387" cy="618565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4000" b="1" spc="114" dirty="0">
                <a:solidFill>
                  <a:schemeClr val="bg1"/>
                </a:solidFill>
                <a:cs typeface="Arial" panose="020B0604020202020204" pitchFamily="34" charset="0"/>
              </a:rPr>
              <a:t>48.538</a:t>
            </a:r>
          </a:p>
        </p:txBody>
      </p:sp>
    </p:spTree>
    <p:extLst>
      <p:ext uri="{BB962C8B-B14F-4D97-AF65-F5344CB8AC3E}">
        <p14:creationId xmlns:p14="http://schemas.microsoft.com/office/powerpoint/2010/main" val="1510568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575" y="0"/>
            <a:ext cx="12193522" cy="6858000"/>
          </a:xfrm>
        </p:spPr>
      </p:pic>
      <p:sp>
        <p:nvSpPr>
          <p:cNvPr id="6" name="CuadroTexto 5"/>
          <p:cNvSpPr txBox="1"/>
          <p:nvPr/>
        </p:nvSpPr>
        <p:spPr>
          <a:xfrm>
            <a:off x="191558" y="178976"/>
            <a:ext cx="11714692" cy="12131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>
              <a:spcBef>
                <a:spcPts val="105"/>
              </a:spcBef>
              <a:tabLst>
                <a:tab pos="294640" algn="l"/>
              </a:tabLst>
            </a:pPr>
            <a:r>
              <a:rPr lang="es-ES" sz="3600" b="1" spc="114" dirty="0">
                <a:solidFill>
                  <a:srgbClr val="17375E"/>
                </a:solidFill>
                <a:cs typeface="Arial" panose="020B0604020202020204" pitchFamily="34" charset="0"/>
              </a:rPr>
              <a:t>PQRSD POR INTRANET ASIGNADAS POR DEPENDENCIAS</a:t>
            </a:r>
          </a:p>
          <a:p>
            <a:pPr marL="12700">
              <a:spcBef>
                <a:spcPts val="105"/>
              </a:spcBef>
              <a:tabLst>
                <a:tab pos="294640" algn="l"/>
              </a:tabLst>
            </a:pPr>
            <a:endParaRPr lang="es-ES" sz="3600" b="1" spc="114" dirty="0">
              <a:solidFill>
                <a:srgbClr val="17375E"/>
              </a:solidFill>
              <a:cs typeface="Arial" panose="020B0604020202020204" pitchFamily="34" charset="0"/>
            </a:endParaRPr>
          </a:p>
        </p:txBody>
      </p:sp>
      <p:sp>
        <p:nvSpPr>
          <p:cNvPr id="2" name="Flecha: a la derecha 1">
            <a:extLst>
              <a:ext uri="{FF2B5EF4-FFF2-40B4-BE49-F238E27FC236}">
                <a16:creationId xmlns:a16="http://schemas.microsoft.com/office/drawing/2014/main" id="{9FBEF624-7781-4E5F-BAFB-1683CE8A2EE7}"/>
              </a:ext>
            </a:extLst>
          </p:cNvPr>
          <p:cNvSpPr/>
          <p:nvPr/>
        </p:nvSpPr>
        <p:spPr>
          <a:xfrm>
            <a:off x="1432287" y="1392129"/>
            <a:ext cx="7553325" cy="10572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SECRETARIAS</a:t>
            </a:r>
          </a:p>
        </p:txBody>
      </p:sp>
      <p:sp>
        <p:nvSpPr>
          <p:cNvPr id="7" name="Flecha: a la derecha 6">
            <a:extLst>
              <a:ext uri="{FF2B5EF4-FFF2-40B4-BE49-F238E27FC236}">
                <a16:creationId xmlns:a16="http://schemas.microsoft.com/office/drawing/2014/main" id="{B2AC4997-C7C4-4643-B3BA-2DFDEF1CB85C}"/>
              </a:ext>
            </a:extLst>
          </p:cNvPr>
          <p:cNvSpPr/>
          <p:nvPr/>
        </p:nvSpPr>
        <p:spPr>
          <a:xfrm>
            <a:off x="1432286" y="2606566"/>
            <a:ext cx="5240339" cy="10572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DEPARTAMENTOS</a:t>
            </a:r>
          </a:p>
        </p:txBody>
      </p:sp>
      <p:sp>
        <p:nvSpPr>
          <p:cNvPr id="8" name="Flecha: a la derecha 7">
            <a:extLst>
              <a:ext uri="{FF2B5EF4-FFF2-40B4-BE49-F238E27FC236}">
                <a16:creationId xmlns:a16="http://schemas.microsoft.com/office/drawing/2014/main" id="{7C46164B-5BCB-4E6A-9DC7-E654DE25F236}"/>
              </a:ext>
            </a:extLst>
          </p:cNvPr>
          <p:cNvSpPr/>
          <p:nvPr/>
        </p:nvSpPr>
        <p:spPr>
          <a:xfrm>
            <a:off x="1432285" y="3957637"/>
            <a:ext cx="2834915" cy="10572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DESPACHO DEL ALCALDE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A5113A7B-5967-490E-B7BB-5D409A5EBFB9}"/>
              </a:ext>
            </a:extLst>
          </p:cNvPr>
          <p:cNvSpPr txBox="1"/>
          <p:nvPr/>
        </p:nvSpPr>
        <p:spPr>
          <a:xfrm>
            <a:off x="8985612" y="1505267"/>
            <a:ext cx="174759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4800" b="1" dirty="0">
                <a:solidFill>
                  <a:schemeClr val="tx2">
                    <a:lumMod val="75000"/>
                  </a:schemeClr>
                </a:solidFill>
              </a:rPr>
              <a:t>29132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6A76E6DC-DB99-44DE-B17E-54B48ED19CA1}"/>
              </a:ext>
            </a:extLst>
          </p:cNvPr>
          <p:cNvSpPr txBox="1"/>
          <p:nvPr/>
        </p:nvSpPr>
        <p:spPr>
          <a:xfrm>
            <a:off x="6741754" y="2714203"/>
            <a:ext cx="143500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4800" b="1" dirty="0">
                <a:solidFill>
                  <a:schemeClr val="tx2">
                    <a:lumMod val="75000"/>
                  </a:schemeClr>
                </a:solidFill>
              </a:rPr>
              <a:t>5961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EDBB2EB3-E324-489A-B7CE-48017926BD16}"/>
              </a:ext>
            </a:extLst>
          </p:cNvPr>
          <p:cNvSpPr txBox="1"/>
          <p:nvPr/>
        </p:nvSpPr>
        <p:spPr>
          <a:xfrm>
            <a:off x="4267200" y="4070775"/>
            <a:ext cx="112242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4800" b="1" dirty="0">
                <a:solidFill>
                  <a:schemeClr val="tx2">
                    <a:lumMod val="75000"/>
                  </a:schemeClr>
                </a:solidFill>
              </a:rPr>
              <a:t>112</a:t>
            </a:r>
          </a:p>
        </p:txBody>
      </p:sp>
    </p:spTree>
    <p:extLst>
      <p:ext uri="{BB962C8B-B14F-4D97-AF65-F5344CB8AC3E}">
        <p14:creationId xmlns:p14="http://schemas.microsoft.com/office/powerpoint/2010/main" val="3938136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575" y="0"/>
            <a:ext cx="12193522" cy="6858000"/>
          </a:xfrm>
        </p:spPr>
      </p:pic>
      <p:sp>
        <p:nvSpPr>
          <p:cNvPr id="6" name="CuadroTexto 5"/>
          <p:cNvSpPr txBox="1"/>
          <p:nvPr/>
        </p:nvSpPr>
        <p:spPr>
          <a:xfrm>
            <a:off x="191558" y="178976"/>
            <a:ext cx="11714692" cy="12131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>
              <a:spcBef>
                <a:spcPts val="105"/>
              </a:spcBef>
              <a:tabLst>
                <a:tab pos="294640" algn="l"/>
              </a:tabLst>
            </a:pPr>
            <a:r>
              <a:rPr lang="es-ES" sz="3600" b="1" spc="114" dirty="0">
                <a:solidFill>
                  <a:srgbClr val="17375E"/>
                </a:solidFill>
                <a:cs typeface="Arial" panose="020B0604020202020204" pitchFamily="34" charset="0"/>
              </a:rPr>
              <a:t>PQRSD POR INTRANET ASIGNADAS POR DEPENDENCIAS</a:t>
            </a:r>
          </a:p>
          <a:p>
            <a:pPr marL="12700">
              <a:spcBef>
                <a:spcPts val="105"/>
              </a:spcBef>
              <a:tabLst>
                <a:tab pos="294640" algn="l"/>
              </a:tabLst>
            </a:pPr>
            <a:endParaRPr lang="es-ES" sz="3600" b="1" spc="114" dirty="0">
              <a:solidFill>
                <a:srgbClr val="17375E"/>
              </a:solidFill>
              <a:cs typeface="Arial" panose="020B0604020202020204" pitchFamily="34" charset="0"/>
            </a:endParaRP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D28D166B-25F2-4835-A2BF-D73444C43E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1268871"/>
              </p:ext>
            </p:extLst>
          </p:nvPr>
        </p:nvGraphicFramePr>
        <p:xfrm>
          <a:off x="-47627" y="941421"/>
          <a:ext cx="12216574" cy="591657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03339">
                  <a:extLst>
                    <a:ext uri="{9D8B030D-6E8A-4147-A177-3AD203B41FA5}">
                      <a16:colId xmlns:a16="http://schemas.microsoft.com/office/drawing/2014/main" val="1151122247"/>
                    </a:ext>
                  </a:extLst>
                </a:gridCol>
                <a:gridCol w="1603675">
                  <a:extLst>
                    <a:ext uri="{9D8B030D-6E8A-4147-A177-3AD203B41FA5}">
                      <a16:colId xmlns:a16="http://schemas.microsoft.com/office/drawing/2014/main" val="757261459"/>
                    </a:ext>
                  </a:extLst>
                </a:gridCol>
                <a:gridCol w="1288667">
                  <a:extLst>
                    <a:ext uri="{9D8B030D-6E8A-4147-A177-3AD203B41FA5}">
                      <a16:colId xmlns:a16="http://schemas.microsoft.com/office/drawing/2014/main" val="3914226327"/>
                    </a:ext>
                  </a:extLst>
                </a:gridCol>
                <a:gridCol w="1328762">
                  <a:extLst>
                    <a:ext uri="{9D8B030D-6E8A-4147-A177-3AD203B41FA5}">
                      <a16:colId xmlns:a16="http://schemas.microsoft.com/office/drawing/2014/main" val="2879528906"/>
                    </a:ext>
                  </a:extLst>
                </a:gridCol>
                <a:gridCol w="1328762">
                  <a:extLst>
                    <a:ext uri="{9D8B030D-6E8A-4147-A177-3AD203B41FA5}">
                      <a16:colId xmlns:a16="http://schemas.microsoft.com/office/drawing/2014/main" val="3524805535"/>
                    </a:ext>
                  </a:extLst>
                </a:gridCol>
                <a:gridCol w="1214211">
                  <a:extLst>
                    <a:ext uri="{9D8B030D-6E8A-4147-A177-3AD203B41FA5}">
                      <a16:colId xmlns:a16="http://schemas.microsoft.com/office/drawing/2014/main" val="3416965369"/>
                    </a:ext>
                  </a:extLst>
                </a:gridCol>
                <a:gridCol w="1214211">
                  <a:extLst>
                    <a:ext uri="{9D8B030D-6E8A-4147-A177-3AD203B41FA5}">
                      <a16:colId xmlns:a16="http://schemas.microsoft.com/office/drawing/2014/main" val="1645962755"/>
                    </a:ext>
                  </a:extLst>
                </a:gridCol>
                <a:gridCol w="1534947">
                  <a:extLst>
                    <a:ext uri="{9D8B030D-6E8A-4147-A177-3AD203B41FA5}">
                      <a16:colId xmlns:a16="http://schemas.microsoft.com/office/drawing/2014/main" val="957245133"/>
                    </a:ext>
                  </a:extLst>
                </a:gridCol>
              </a:tblGrid>
              <a:tr h="21928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13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DEPENDENCIAS (Según la estructura organizacional de la entidad)</a:t>
                      </a:r>
                      <a:endParaRPr lang="es-ES" sz="13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s-ES" sz="13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TIPOS PQRSD (Cada tipo contiene los diferentes estados de los PQRSD)</a:t>
                      </a:r>
                      <a:endParaRPr lang="es-ES" sz="13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13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TOTAL PQRSD que ingresaron  por dependencia</a:t>
                      </a:r>
                      <a:endParaRPr lang="es-ES" sz="13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4361252"/>
                  </a:ext>
                </a:extLst>
              </a:tr>
              <a:tr h="445413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Petición</a:t>
                      </a:r>
                      <a:endParaRPr lang="es-CO" sz="13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b="1" u="none" strike="noStrike">
                          <a:solidFill>
                            <a:schemeClr val="bg1"/>
                          </a:solidFill>
                          <a:effectLst/>
                        </a:rPr>
                        <a:t>Queja</a:t>
                      </a:r>
                      <a:endParaRPr lang="es-CO" sz="1300" b="1" i="0" u="none" strike="noStrike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b="1" u="none" strike="noStrike">
                          <a:solidFill>
                            <a:schemeClr val="bg1"/>
                          </a:solidFill>
                          <a:effectLst/>
                        </a:rPr>
                        <a:t>Reclamo</a:t>
                      </a:r>
                      <a:endParaRPr lang="es-CO" sz="1300" b="1" i="0" u="none" strike="noStrike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b="1" u="none" strike="noStrike">
                          <a:solidFill>
                            <a:schemeClr val="bg1"/>
                          </a:solidFill>
                          <a:effectLst/>
                        </a:rPr>
                        <a:t>Sugerencia</a:t>
                      </a:r>
                      <a:endParaRPr lang="es-CO" sz="1300" b="1" i="0" u="none" strike="noStrike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b="1" u="none" strike="noStrike">
                          <a:solidFill>
                            <a:schemeClr val="bg1"/>
                          </a:solidFill>
                          <a:effectLst/>
                        </a:rPr>
                        <a:t>Denuncia</a:t>
                      </a:r>
                      <a:endParaRPr lang="es-CO" sz="1300" b="1" i="0" u="none" strike="noStrike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3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Otros (Fallos de tutela, Tutela)</a:t>
                      </a:r>
                      <a:endParaRPr lang="es-ES" sz="13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5536879"/>
                  </a:ext>
                </a:extLst>
              </a:tr>
              <a:tr h="116493">
                <a:tc>
                  <a:txBody>
                    <a:bodyPr/>
                    <a:lstStyle/>
                    <a:p>
                      <a:pPr algn="l" fontAlgn="ctr"/>
                      <a:r>
                        <a:rPr lang="es-CO" sz="1300" u="none" strike="noStrike">
                          <a:effectLst/>
                        </a:rPr>
                        <a:t>1. Despacho Alcalde(sa)</a:t>
                      </a:r>
                      <a:endParaRPr lang="es-CO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60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60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7786045"/>
                  </a:ext>
                </a:extLst>
              </a:tr>
              <a:tr h="226133">
                <a:tc>
                  <a:txBody>
                    <a:bodyPr/>
                    <a:lstStyle/>
                    <a:p>
                      <a:pPr algn="l" fontAlgn="ctr"/>
                      <a:r>
                        <a:rPr lang="es-ES" sz="1300" u="none" strike="noStrike">
                          <a:effectLst/>
                        </a:rPr>
                        <a:t>1.1. Mas Familias en Accion</a:t>
                      </a:r>
                      <a:endParaRPr lang="es-ES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50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50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4271948"/>
                  </a:ext>
                </a:extLst>
              </a:tr>
              <a:tr h="116493">
                <a:tc>
                  <a:txBody>
                    <a:bodyPr/>
                    <a:lstStyle/>
                    <a:p>
                      <a:pPr algn="l" fontAlgn="ctr"/>
                      <a:r>
                        <a:rPr lang="es-CO" sz="1300" u="none" strike="noStrike">
                          <a:effectLst/>
                        </a:rPr>
                        <a:t>1.2. Red Unidos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3365642"/>
                  </a:ext>
                </a:extLst>
              </a:tr>
              <a:tr h="116493">
                <a:tc>
                  <a:txBody>
                    <a:bodyPr/>
                    <a:lstStyle/>
                    <a:p>
                      <a:pPr algn="l" fontAlgn="ctr"/>
                      <a:r>
                        <a:rPr lang="es-CO" sz="1300" u="none" strike="noStrike">
                          <a:effectLst/>
                        </a:rPr>
                        <a:t>1.3. Comunicaciones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2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2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478326"/>
                  </a:ext>
                </a:extLst>
              </a:tr>
              <a:tr h="226133">
                <a:tc>
                  <a:txBody>
                    <a:bodyPr/>
                    <a:lstStyle/>
                    <a:p>
                      <a:pPr algn="l" fontAlgn="ctr"/>
                      <a:r>
                        <a:rPr lang="es-CO" sz="1300" u="none" strike="noStrike">
                          <a:effectLst/>
                        </a:rPr>
                        <a:t>2. SECRETARIAS DE DESPACHO</a:t>
                      </a:r>
                      <a:endParaRPr lang="es-CO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 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 dirty="0">
                          <a:effectLst/>
                        </a:rPr>
                        <a:t> </a:t>
                      </a:r>
                      <a:endParaRPr lang="es-CO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 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 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 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 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 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0082467"/>
                  </a:ext>
                </a:extLst>
              </a:tr>
              <a:tr h="226133">
                <a:tc>
                  <a:txBody>
                    <a:bodyPr/>
                    <a:lstStyle/>
                    <a:p>
                      <a:pPr algn="l" fontAlgn="ctr"/>
                      <a:r>
                        <a:rPr lang="es-CO" sz="1300" u="none" strike="noStrike">
                          <a:effectLst/>
                        </a:rPr>
                        <a:t>2.1. Gobierno y Convivencia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1094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60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31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1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1186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0407424"/>
                  </a:ext>
                </a:extLst>
              </a:tr>
              <a:tr h="116493">
                <a:tc>
                  <a:txBody>
                    <a:bodyPr/>
                    <a:lstStyle/>
                    <a:p>
                      <a:pPr algn="l" fontAlgn="ctr"/>
                      <a:r>
                        <a:rPr lang="es-CO" sz="1300" u="none" strike="noStrike">
                          <a:effectLst/>
                        </a:rPr>
                        <a:t>2.2. Desarrollo Social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639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2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7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648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8820781"/>
                  </a:ext>
                </a:extLst>
              </a:tr>
              <a:tr h="116493">
                <a:tc>
                  <a:txBody>
                    <a:bodyPr/>
                    <a:lstStyle/>
                    <a:p>
                      <a:pPr algn="l" fontAlgn="ctr"/>
                      <a:r>
                        <a:rPr lang="es-CO" sz="1300" u="none" strike="noStrike">
                          <a:effectLst/>
                        </a:rPr>
                        <a:t>2.3. Salud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1260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38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2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2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20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1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1323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8576639"/>
                  </a:ext>
                </a:extLst>
              </a:tr>
              <a:tr h="226133">
                <a:tc>
                  <a:txBody>
                    <a:bodyPr/>
                    <a:lstStyle/>
                    <a:p>
                      <a:pPr algn="l" fontAlgn="ctr"/>
                      <a:r>
                        <a:rPr lang="es-ES" sz="1300" u="none" strike="noStrike">
                          <a:effectLst/>
                        </a:rPr>
                        <a:t>2.4. Desarrollo Económico y Competitividad</a:t>
                      </a:r>
                      <a:endParaRPr lang="es-ES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64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 dirty="0">
                          <a:effectLst/>
                        </a:rPr>
                        <a:t>0</a:t>
                      </a:r>
                      <a:endParaRPr lang="es-CO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64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0853547"/>
                  </a:ext>
                </a:extLst>
              </a:tr>
              <a:tr h="143903">
                <a:tc>
                  <a:txBody>
                    <a:bodyPr/>
                    <a:lstStyle/>
                    <a:p>
                      <a:pPr algn="l" fontAlgn="ctr"/>
                      <a:r>
                        <a:rPr lang="es-CO" sz="1300" u="none" strike="noStrike">
                          <a:effectLst/>
                        </a:rPr>
                        <a:t>2.5. Educación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u="none" strike="noStrike">
                          <a:effectLst/>
                        </a:rPr>
                        <a:t>14525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3" marR="6853" marT="685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56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13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63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19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123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14799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6312228"/>
                  </a:ext>
                </a:extLst>
              </a:tr>
              <a:tr h="116493">
                <a:tc>
                  <a:txBody>
                    <a:bodyPr/>
                    <a:lstStyle/>
                    <a:p>
                      <a:pPr algn="l" fontAlgn="ctr"/>
                      <a:r>
                        <a:rPr lang="es-CO" sz="1300" u="none" strike="noStrike">
                          <a:effectLst/>
                        </a:rPr>
                        <a:t>2.6. Infraestructura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822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11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3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3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 dirty="0">
                          <a:effectLst/>
                        </a:rPr>
                        <a:t>0</a:t>
                      </a:r>
                      <a:endParaRPr lang="es-CO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839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4665412"/>
                  </a:ext>
                </a:extLst>
              </a:tr>
              <a:tr h="226133">
                <a:tc>
                  <a:txBody>
                    <a:bodyPr/>
                    <a:lstStyle/>
                    <a:p>
                      <a:pPr algn="l" fontAlgn="ctr"/>
                      <a:r>
                        <a:rPr lang="es-CO" sz="1300" u="none" strike="noStrike">
                          <a:effectLst/>
                        </a:rPr>
                        <a:t>2.7. Tránsito y Transporte de Armenia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5631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56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96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5783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2958098"/>
                  </a:ext>
                </a:extLst>
              </a:tr>
              <a:tr h="226133">
                <a:tc>
                  <a:txBody>
                    <a:bodyPr/>
                    <a:lstStyle/>
                    <a:p>
                      <a:pPr algn="l" fontAlgn="ctr"/>
                      <a:r>
                        <a:rPr lang="es-ES" sz="1300" u="none" strike="noStrike">
                          <a:effectLst/>
                        </a:rPr>
                        <a:t>2.8. Tecnologías y las Comunicaciones - TIC</a:t>
                      </a:r>
                      <a:endParaRPr lang="es-ES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26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8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3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37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0521648"/>
                  </a:ext>
                </a:extLst>
              </a:tr>
              <a:tr h="116493">
                <a:tc>
                  <a:txBody>
                    <a:bodyPr/>
                    <a:lstStyle/>
                    <a:p>
                      <a:pPr algn="l" fontAlgn="ctr"/>
                      <a:r>
                        <a:rPr lang="es-CO" sz="1300" u="none" strike="noStrike">
                          <a:effectLst/>
                        </a:rPr>
                        <a:t>2.9. Hacienda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4393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29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29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1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1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4453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3389153"/>
                  </a:ext>
                </a:extLst>
              </a:tr>
              <a:tr h="226133">
                <a:tc>
                  <a:txBody>
                    <a:bodyPr/>
                    <a:lstStyle/>
                    <a:p>
                      <a:pPr algn="l" fontAlgn="ctr"/>
                      <a:r>
                        <a:rPr lang="es-CO" sz="1300" u="none" strike="noStrike">
                          <a:effectLst/>
                        </a:rPr>
                        <a:t>3. DPTOS ADMINISTRATIVOS</a:t>
                      </a:r>
                      <a:endParaRPr lang="es-CO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 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 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 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 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 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 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 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0185641"/>
                  </a:ext>
                </a:extLst>
              </a:tr>
              <a:tr h="226133">
                <a:tc>
                  <a:txBody>
                    <a:bodyPr/>
                    <a:lstStyle/>
                    <a:p>
                      <a:pPr algn="l" fontAlgn="ctr"/>
                      <a:r>
                        <a:rPr lang="es-CO" sz="1300" u="none" strike="noStrike">
                          <a:effectLst/>
                        </a:rPr>
                        <a:t>3.1. Fortalecimiento Institucional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330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24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7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20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1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382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1081693"/>
                  </a:ext>
                </a:extLst>
              </a:tr>
              <a:tr h="226133">
                <a:tc>
                  <a:txBody>
                    <a:bodyPr/>
                    <a:lstStyle/>
                    <a:p>
                      <a:pPr algn="l" fontAlgn="ctr"/>
                      <a:r>
                        <a:rPr lang="es-CO" sz="1300" u="none" strike="noStrike">
                          <a:effectLst/>
                        </a:rPr>
                        <a:t>3.2. Departamento Administrativo Jurídico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440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3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1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444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7839536"/>
                  </a:ext>
                </a:extLst>
              </a:tr>
              <a:tr h="116493">
                <a:tc>
                  <a:txBody>
                    <a:bodyPr/>
                    <a:lstStyle/>
                    <a:p>
                      <a:pPr algn="l" fontAlgn="ctr"/>
                      <a:r>
                        <a:rPr lang="es-CO" sz="1300" u="none" strike="noStrike">
                          <a:effectLst/>
                        </a:rPr>
                        <a:t>3.4. Bienes y Suministros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572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7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2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581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8734291"/>
                  </a:ext>
                </a:extLst>
              </a:tr>
              <a:tr h="116493">
                <a:tc>
                  <a:txBody>
                    <a:bodyPr/>
                    <a:lstStyle/>
                    <a:p>
                      <a:pPr algn="l" fontAlgn="ctr"/>
                      <a:r>
                        <a:rPr lang="es-CO" sz="1300" u="none" strike="noStrike">
                          <a:effectLst/>
                        </a:rPr>
                        <a:t>3.5. Planeación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4435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57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1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50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2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4545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6946431"/>
                  </a:ext>
                </a:extLst>
              </a:tr>
              <a:tr h="116493">
                <a:tc>
                  <a:txBody>
                    <a:bodyPr/>
                    <a:lstStyle/>
                    <a:p>
                      <a:pPr algn="l" fontAlgn="ctr"/>
                      <a:r>
                        <a:rPr lang="es-CO" sz="1300" u="none" strike="noStrike">
                          <a:effectLst/>
                        </a:rPr>
                        <a:t>3.6. Control Interno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2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2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1036515"/>
                  </a:ext>
                </a:extLst>
              </a:tr>
              <a:tr h="226133">
                <a:tc>
                  <a:txBody>
                    <a:bodyPr/>
                    <a:lstStyle/>
                    <a:p>
                      <a:pPr algn="l" fontAlgn="ctr"/>
                      <a:r>
                        <a:rPr lang="es-CO" sz="1300" u="none" strike="noStrike">
                          <a:effectLst/>
                        </a:rPr>
                        <a:t>3.7 Control Interno Disciplinario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7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0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7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5000852"/>
                  </a:ext>
                </a:extLst>
              </a:tr>
              <a:tr h="116493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TOTAL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34345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351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57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67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153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>
                          <a:effectLst/>
                        </a:rPr>
                        <a:t>225</a:t>
                      </a:r>
                      <a:endParaRPr lang="es-CO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300" u="none" strike="noStrike" dirty="0">
                          <a:effectLst/>
                        </a:rPr>
                        <a:t>35198</a:t>
                      </a:r>
                      <a:endParaRPr lang="es-CO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3" marR="6853" marT="685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37362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79986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3522" cy="6858000"/>
          </a:xfr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1E5075C9-0F22-4A74-B539-ECFD37C9051C}"/>
              </a:ext>
            </a:extLst>
          </p:cNvPr>
          <p:cNvSpPr txBox="1"/>
          <p:nvPr/>
        </p:nvSpPr>
        <p:spPr>
          <a:xfrm>
            <a:off x="-1522" y="0"/>
            <a:ext cx="11714692" cy="12131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>
              <a:spcBef>
                <a:spcPts val="105"/>
              </a:spcBef>
              <a:tabLst>
                <a:tab pos="294640" algn="l"/>
              </a:tabLst>
            </a:pPr>
            <a:r>
              <a:rPr lang="es-ES" sz="3600" b="1" spc="114" dirty="0">
                <a:solidFill>
                  <a:srgbClr val="17375E"/>
                </a:solidFill>
                <a:cs typeface="Arial" panose="020B0604020202020204" pitchFamily="34" charset="0"/>
              </a:rPr>
              <a:t>RESPUESTAS A LOS CIUDADANOS CON ADJUNTO</a:t>
            </a:r>
          </a:p>
          <a:p>
            <a:pPr marL="12700">
              <a:spcBef>
                <a:spcPts val="105"/>
              </a:spcBef>
              <a:tabLst>
                <a:tab pos="294640" algn="l"/>
              </a:tabLst>
            </a:pPr>
            <a:endParaRPr lang="es-ES" sz="3600" b="1" spc="114" dirty="0">
              <a:solidFill>
                <a:srgbClr val="17375E"/>
              </a:solidFill>
              <a:cs typeface="Arial" panose="020B0604020202020204" pitchFamily="34" charset="0"/>
            </a:endParaRPr>
          </a:p>
        </p:txBody>
      </p:sp>
      <p:graphicFrame>
        <p:nvGraphicFramePr>
          <p:cNvPr id="12" name="Tabla 11">
            <a:extLst>
              <a:ext uri="{FF2B5EF4-FFF2-40B4-BE49-F238E27FC236}">
                <a16:creationId xmlns:a16="http://schemas.microsoft.com/office/drawing/2014/main" id="{3BBE15FF-140C-48DB-A4DC-ECA70FA3A0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693301"/>
              </p:ext>
            </p:extLst>
          </p:nvPr>
        </p:nvGraphicFramePr>
        <p:xfrm>
          <a:off x="95249" y="613410"/>
          <a:ext cx="12001502" cy="62445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85947">
                  <a:extLst>
                    <a:ext uri="{9D8B030D-6E8A-4147-A177-3AD203B41FA5}">
                      <a16:colId xmlns:a16="http://schemas.microsoft.com/office/drawing/2014/main" val="2573092365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3421711250"/>
                    </a:ext>
                  </a:extLst>
                </a:gridCol>
                <a:gridCol w="1381125">
                  <a:extLst>
                    <a:ext uri="{9D8B030D-6E8A-4147-A177-3AD203B41FA5}">
                      <a16:colId xmlns:a16="http://schemas.microsoft.com/office/drawing/2014/main" val="3805232712"/>
                    </a:ext>
                  </a:extLst>
                </a:gridCol>
                <a:gridCol w="1343025">
                  <a:extLst>
                    <a:ext uri="{9D8B030D-6E8A-4147-A177-3AD203B41FA5}">
                      <a16:colId xmlns:a16="http://schemas.microsoft.com/office/drawing/2014/main" val="1887189091"/>
                    </a:ext>
                  </a:extLst>
                </a:gridCol>
                <a:gridCol w="1591205">
                  <a:extLst>
                    <a:ext uri="{9D8B030D-6E8A-4147-A177-3AD203B41FA5}">
                      <a16:colId xmlns:a16="http://schemas.microsoft.com/office/drawing/2014/main" val="2180562967"/>
                    </a:ext>
                  </a:extLst>
                </a:gridCol>
              </a:tblGrid>
              <a:tr h="165840"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28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DEPENDENCIA</a:t>
                      </a:r>
                    </a:p>
                  </a:txBody>
                  <a:tcPr marL="0" marR="0" marT="0" marB="0" anchor="ctr"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2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TOTAL DE RESPUESTAS</a:t>
                      </a:r>
                    </a:p>
                  </a:txBody>
                  <a:tcPr marL="0" marR="0" marT="0" marB="0" anchor="ctr"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TIPO DE ADJUNTO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O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O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5434595"/>
                  </a:ext>
                </a:extLst>
              </a:tr>
              <a:tr h="165840"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2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DEPENDENCIA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2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TOTAL DE RESPUESTAS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RESPUESTA SIN ADJUNTO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RESPUESTA CON ADJUNTO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RESPUESTA CON ADJUNTO PENDIENTE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2651133"/>
                  </a:ext>
                </a:extLst>
              </a:tr>
              <a:tr h="165840">
                <a:tc>
                  <a:txBody>
                    <a:bodyPr/>
                    <a:lstStyle/>
                    <a:p>
                      <a:pPr algn="l" fontAlgn="ctr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Despacho Alcalde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324068"/>
                  </a:ext>
                </a:extLst>
              </a:tr>
              <a:tr h="165840">
                <a:tc>
                  <a:txBody>
                    <a:bodyPr/>
                    <a:lstStyle/>
                    <a:p>
                      <a:pPr algn="l" fontAlgn="ctr"/>
                      <a:r>
                        <a:rPr lang="es-C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Comunicaciones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8223967"/>
                  </a:ext>
                </a:extLst>
              </a:tr>
              <a:tr h="16584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Secretaría de Gobierno y Convivencia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0001298"/>
                  </a:ext>
                </a:extLst>
              </a:tr>
              <a:tr h="165840">
                <a:tc>
                  <a:txBody>
                    <a:bodyPr/>
                    <a:lstStyle/>
                    <a:p>
                      <a:pPr algn="l" fontAlgn="ctr"/>
                      <a:r>
                        <a:rPr lang="es-C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Secretaría de Desarrollo Social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1818605"/>
                  </a:ext>
                </a:extLst>
              </a:tr>
              <a:tr h="165840">
                <a:tc>
                  <a:txBody>
                    <a:bodyPr/>
                    <a:lstStyle/>
                    <a:p>
                      <a:pPr algn="l" fontAlgn="ctr"/>
                      <a:r>
                        <a:rPr lang="es-C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Mas Familias en Accion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0968011"/>
                  </a:ext>
                </a:extLst>
              </a:tr>
              <a:tr h="165840">
                <a:tc>
                  <a:txBody>
                    <a:bodyPr/>
                    <a:lstStyle/>
                    <a:p>
                      <a:pPr algn="l" fontAlgn="ctr"/>
                      <a:r>
                        <a:rPr lang="es-C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Red Unidos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9885698"/>
                  </a:ext>
                </a:extLst>
              </a:tr>
              <a:tr h="165840">
                <a:tc>
                  <a:txBody>
                    <a:bodyPr/>
                    <a:lstStyle/>
                    <a:p>
                      <a:pPr algn="l" fontAlgn="ctr"/>
                      <a:r>
                        <a:rPr lang="es-C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Secretaría de Salud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3103354"/>
                  </a:ext>
                </a:extLst>
              </a:tr>
              <a:tr h="16584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Secretaría de Desarrollo Económico y Competitividad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8189111"/>
                  </a:ext>
                </a:extLst>
              </a:tr>
              <a:tr h="165840">
                <a:tc>
                  <a:txBody>
                    <a:bodyPr/>
                    <a:lstStyle/>
                    <a:p>
                      <a:pPr algn="l" fontAlgn="ctr"/>
                      <a:r>
                        <a:rPr lang="es-C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Secretaría de Educación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4370041"/>
                  </a:ext>
                </a:extLst>
              </a:tr>
              <a:tr h="165840">
                <a:tc>
                  <a:txBody>
                    <a:bodyPr/>
                    <a:lstStyle/>
                    <a:p>
                      <a:pPr algn="l" fontAlgn="ctr"/>
                      <a:r>
                        <a:rPr lang="es-C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Secretaría de Infraestructura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542493"/>
                  </a:ext>
                </a:extLst>
              </a:tr>
              <a:tr h="16584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Secretaría de Tránsito y Transporte de Armenia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5333529"/>
                  </a:ext>
                </a:extLst>
              </a:tr>
              <a:tr h="16584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Secretaría de Tecnologías y las Comunicaciones - TIC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2613417"/>
                  </a:ext>
                </a:extLst>
              </a:tr>
              <a:tr h="165840">
                <a:tc>
                  <a:txBody>
                    <a:bodyPr/>
                    <a:lstStyle/>
                    <a:p>
                      <a:pPr algn="l" fontAlgn="ctr"/>
                      <a:r>
                        <a:rPr lang="es-C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Secretaría de Hacienda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559759"/>
                  </a:ext>
                </a:extLst>
              </a:tr>
              <a:tr h="165840">
                <a:tc>
                  <a:txBody>
                    <a:bodyPr/>
                    <a:lstStyle/>
                    <a:p>
                      <a:pPr algn="l" fontAlgn="ctr"/>
                      <a:r>
                        <a:rPr lang="es-C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Departamento Administrativo de Fortalecimiento Institucional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4171285"/>
                  </a:ext>
                </a:extLst>
              </a:tr>
              <a:tr h="165840">
                <a:tc>
                  <a:txBody>
                    <a:bodyPr/>
                    <a:lstStyle/>
                    <a:p>
                      <a:pPr algn="l" fontAlgn="ctr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Departamento Administrativo Jurídico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8118180"/>
                  </a:ext>
                </a:extLst>
              </a:tr>
              <a:tr h="165840">
                <a:tc>
                  <a:txBody>
                    <a:bodyPr/>
                    <a:lstStyle/>
                    <a:p>
                      <a:pPr algn="l" fontAlgn="ctr"/>
                      <a:r>
                        <a:rPr lang="es-C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Departamento Administrativo de Bienes y Suministros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527806"/>
                  </a:ext>
                </a:extLst>
              </a:tr>
              <a:tr h="165840">
                <a:tc>
                  <a:txBody>
                    <a:bodyPr/>
                    <a:lstStyle/>
                    <a:p>
                      <a:pPr algn="l" fontAlgn="ctr"/>
                      <a:r>
                        <a:rPr lang="es-C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Departamento Administrativo de Planeación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282897"/>
                  </a:ext>
                </a:extLst>
              </a:tr>
              <a:tr h="165840">
                <a:tc>
                  <a:txBody>
                    <a:bodyPr/>
                    <a:lstStyle/>
                    <a:p>
                      <a:pPr algn="l" fontAlgn="ctr"/>
                      <a:r>
                        <a:rPr lang="es-C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Departamento Administrativo de Control Interno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0678970"/>
                  </a:ext>
                </a:extLst>
              </a:tr>
              <a:tr h="218014">
                <a:tc>
                  <a:txBody>
                    <a:bodyPr/>
                    <a:lstStyle/>
                    <a:p>
                      <a:pPr algn="l" fontAlgn="ctr"/>
                      <a:r>
                        <a:rPr lang="es-C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Departamento Administrativo de Control Interno Disciplinario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8263703"/>
                  </a:ext>
                </a:extLst>
              </a:tr>
              <a:tr h="16584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11634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15733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3522" cy="6858000"/>
          </a:xfr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1E5075C9-0F22-4A74-B539-ECFD37C9051C}"/>
              </a:ext>
            </a:extLst>
          </p:cNvPr>
          <p:cNvSpPr txBox="1"/>
          <p:nvPr/>
        </p:nvSpPr>
        <p:spPr>
          <a:xfrm>
            <a:off x="0" y="1276350"/>
            <a:ext cx="124887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>
              <a:spcBef>
                <a:spcPts val="105"/>
              </a:spcBef>
              <a:tabLst>
                <a:tab pos="294640" algn="l"/>
              </a:tabLst>
            </a:pPr>
            <a:r>
              <a:rPr lang="es-ES" sz="3600" b="1" spc="114" dirty="0">
                <a:solidFill>
                  <a:srgbClr val="17375E"/>
                </a:solidFill>
                <a:cs typeface="Arial" panose="020B0604020202020204" pitchFamily="34" charset="0"/>
              </a:rPr>
              <a:t>SOLICITUDES QUE FUERON TRASLADADAS A OTRA ENTIDAD</a:t>
            </a:r>
          </a:p>
        </p:txBody>
      </p:sp>
      <p:graphicFrame>
        <p:nvGraphicFramePr>
          <p:cNvPr id="12" name="Tabla 11">
            <a:extLst>
              <a:ext uri="{FF2B5EF4-FFF2-40B4-BE49-F238E27FC236}">
                <a16:creationId xmlns:a16="http://schemas.microsoft.com/office/drawing/2014/main" id="{3BBE15FF-140C-48DB-A4DC-ECA70FA3A0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2913948"/>
              </p:ext>
            </p:extLst>
          </p:nvPr>
        </p:nvGraphicFramePr>
        <p:xfrm>
          <a:off x="1400439" y="2080260"/>
          <a:ext cx="9391121" cy="26974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35958">
                  <a:extLst>
                    <a:ext uri="{9D8B030D-6E8A-4147-A177-3AD203B41FA5}">
                      <a16:colId xmlns:a16="http://schemas.microsoft.com/office/drawing/2014/main" val="2573092365"/>
                    </a:ext>
                  </a:extLst>
                </a:gridCol>
                <a:gridCol w="1955163">
                  <a:extLst>
                    <a:ext uri="{9D8B030D-6E8A-4147-A177-3AD203B41FA5}">
                      <a16:colId xmlns:a16="http://schemas.microsoft.com/office/drawing/2014/main" val="3421711250"/>
                    </a:ext>
                  </a:extLst>
                </a:gridCol>
              </a:tblGrid>
              <a:tr h="33168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28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ENTIDAD</a:t>
                      </a:r>
                    </a:p>
                  </a:txBody>
                  <a:tcPr marL="0" marR="0" marT="0" marB="0" anchor="ctr"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TOTAL PQRSD </a:t>
                      </a:r>
                      <a:endParaRPr lang="es-CO" sz="12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5434595"/>
                  </a:ext>
                </a:extLst>
              </a:tr>
              <a:tr h="165840">
                <a:tc>
                  <a:txBody>
                    <a:bodyPr/>
                    <a:lstStyle/>
                    <a:p>
                      <a:pPr algn="l" fontAlgn="ctr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Gobernación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324068"/>
                  </a:ext>
                </a:extLst>
              </a:tr>
              <a:tr h="165840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s-CO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Empresa de Fomento de Vivienda de Armenia - FOMVIVIENDA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8223967"/>
                  </a:ext>
                </a:extLst>
              </a:tr>
              <a:tr h="165840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s-CO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Empresa de Desarrollo Urbano - EDUA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0001298"/>
                  </a:ext>
                </a:extLst>
              </a:tr>
              <a:tr h="165840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s-E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Corporación de Cultura y Turismo de Armenia - CORPOCULTURA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1818605"/>
                  </a:ext>
                </a:extLst>
              </a:tr>
              <a:tr h="165840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s-E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Instituto Municipal del Deporte y la Recreación De Armenia - IMDERA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0968011"/>
                  </a:ext>
                </a:extLst>
              </a:tr>
              <a:tr h="165840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pt-B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Empresas Públicas de Armenia - EPA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9885698"/>
                  </a:ext>
                </a:extLst>
              </a:tr>
              <a:tr h="165840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s-CO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AMABLE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3103354"/>
                  </a:ext>
                </a:extLst>
              </a:tr>
              <a:tr h="7142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  <a:endParaRPr lang="es-CO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81891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96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3522" cy="6858000"/>
          </a:xfr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CFBF0D35-452F-4BE4-99B0-CEDA9A8F18A6}"/>
              </a:ext>
            </a:extLst>
          </p:cNvPr>
          <p:cNvSpPr txBox="1"/>
          <p:nvPr/>
        </p:nvSpPr>
        <p:spPr>
          <a:xfrm>
            <a:off x="542846" y="2159141"/>
            <a:ext cx="87154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algn="just">
              <a:spcBef>
                <a:spcPts val="105"/>
              </a:spcBef>
              <a:tabLst>
                <a:tab pos="294640" algn="l"/>
              </a:tabLst>
            </a:pPr>
            <a:r>
              <a:rPr lang="es-ES" sz="3600" b="1" spc="114" dirty="0">
                <a:solidFill>
                  <a:srgbClr val="17375E"/>
                </a:solidFill>
                <a:cs typeface="Arial" panose="020B0604020202020204" pitchFamily="34" charset="0"/>
              </a:rPr>
              <a:t>NÚMERO DE SOLICITUDES EN LAS QUE SE NEGÓ EL ACCESO A LA INFORMACIÓN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122568C3-D9E9-49B7-A314-868BD9620BC4}"/>
              </a:ext>
            </a:extLst>
          </p:cNvPr>
          <p:cNvSpPr/>
          <p:nvPr/>
        </p:nvSpPr>
        <p:spPr>
          <a:xfrm>
            <a:off x="9664792" y="2450022"/>
            <a:ext cx="1803387" cy="618565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4000" b="1" spc="114" dirty="0">
                <a:solidFill>
                  <a:schemeClr val="bg1"/>
                </a:solidFill>
                <a:cs typeface="Arial" panose="020B0604020202020204" pitchFamily="34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41888077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3522" cy="6858000"/>
          </a:xfr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CFBF0D35-452F-4BE4-99B0-CEDA9A8F18A6}"/>
              </a:ext>
            </a:extLst>
          </p:cNvPr>
          <p:cNvSpPr txBox="1"/>
          <p:nvPr/>
        </p:nvSpPr>
        <p:spPr>
          <a:xfrm>
            <a:off x="599996" y="2914233"/>
            <a:ext cx="79534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>
              <a:spcBef>
                <a:spcPts val="105"/>
              </a:spcBef>
              <a:tabLst>
                <a:tab pos="294640" algn="l"/>
              </a:tabLst>
            </a:pPr>
            <a:r>
              <a:rPr lang="es-ES" sz="3600" b="1" spc="114" dirty="0">
                <a:solidFill>
                  <a:srgbClr val="17375E"/>
                </a:solidFill>
                <a:cs typeface="Arial" panose="020B0604020202020204" pitchFamily="34" charset="0"/>
              </a:rPr>
              <a:t>SOLICITUDES FINALIZADAS VENCIDAS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8EFE1D8-CC07-4408-8EB6-80AF07688307}"/>
              </a:ext>
            </a:extLst>
          </p:cNvPr>
          <p:cNvSpPr txBox="1"/>
          <p:nvPr/>
        </p:nvSpPr>
        <p:spPr>
          <a:xfrm>
            <a:off x="599996" y="1181757"/>
            <a:ext cx="86011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>
              <a:spcBef>
                <a:spcPts val="105"/>
              </a:spcBef>
              <a:tabLst>
                <a:tab pos="294640" algn="l"/>
              </a:tabLst>
            </a:pPr>
            <a:r>
              <a:rPr lang="es-ES" sz="3600" b="1" spc="114" dirty="0">
                <a:solidFill>
                  <a:srgbClr val="17375E"/>
                </a:solidFill>
                <a:cs typeface="Arial" panose="020B0604020202020204" pitchFamily="34" charset="0"/>
              </a:rPr>
              <a:t>SOLICITUDES PENDIENTES DE RESPUESTA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6EDD8EFC-DB6E-4C4F-ADF5-11DDF203AD7B}"/>
              </a:ext>
            </a:extLst>
          </p:cNvPr>
          <p:cNvSpPr/>
          <p:nvPr/>
        </p:nvSpPr>
        <p:spPr>
          <a:xfrm>
            <a:off x="9201150" y="1181757"/>
            <a:ext cx="1803387" cy="618565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4000" b="1" spc="114" dirty="0">
                <a:solidFill>
                  <a:schemeClr val="bg1"/>
                </a:solidFill>
                <a:cs typeface="Arial" panose="020B0604020202020204" pitchFamily="34" charset="0"/>
              </a:rPr>
              <a:t>582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122568C3-D9E9-49B7-A314-868BD9620BC4}"/>
              </a:ext>
            </a:extLst>
          </p:cNvPr>
          <p:cNvSpPr/>
          <p:nvPr/>
        </p:nvSpPr>
        <p:spPr>
          <a:xfrm>
            <a:off x="8465323" y="2982079"/>
            <a:ext cx="1803387" cy="618565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4000" b="1" spc="114" dirty="0">
                <a:solidFill>
                  <a:schemeClr val="bg1"/>
                </a:solidFill>
                <a:cs typeface="Arial" panose="020B0604020202020204" pitchFamily="34" charset="0"/>
              </a:rPr>
              <a:t>785</a:t>
            </a:r>
          </a:p>
        </p:txBody>
      </p:sp>
    </p:spTree>
    <p:extLst>
      <p:ext uri="{BB962C8B-B14F-4D97-AF65-F5344CB8AC3E}">
        <p14:creationId xmlns:p14="http://schemas.microsoft.com/office/powerpoint/2010/main" val="20793203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894</Words>
  <Application>Microsoft Office PowerPoint</Application>
  <PresentationFormat>Panorámica</PresentationFormat>
  <Paragraphs>379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Dj SILBI A.K.A SUPABASS</dc:creator>
  <cp:lastModifiedBy>Carolina Florez Hincapie</cp:lastModifiedBy>
  <cp:revision>27</cp:revision>
  <cp:lastPrinted>2022-09-16T22:20:55Z</cp:lastPrinted>
  <dcterms:created xsi:type="dcterms:W3CDTF">2020-03-12T20:24:12Z</dcterms:created>
  <dcterms:modified xsi:type="dcterms:W3CDTF">2022-09-17T04:03:52Z</dcterms:modified>
</cp:coreProperties>
</file>